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6" r:id="rId14"/>
    <p:sldId id="277" r:id="rId28"/>
    <p:sldId id="268" r:id="rId15"/>
    <p:sldId id="269" r:id="rId16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71" r:id="rId18"/>
    <p:sldId id="285" r:id="rId36"/>
    <p:sldId id="286" r:id="rId37"/>
    <p:sldId id="287" r:id="rId38"/>
    <p:sldId id="270" r:id="rId17"/>
    <p:sldId id="288" r:id="rId39"/>
    <p:sldId id="289" r:id="rId40"/>
    <p:sldId id="290" r:id="rId41"/>
    <p:sldId id="291" r:id="rId42"/>
    <p:sldId id="292" r:id="rId43"/>
    <p:sldId id="275" r:id="rId22"/>
    <p:sldId id="272" r:id="rId19"/>
    <p:sldId id="273" r:id="rId20"/>
    <p:sldId id="274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25AF6434-7F47-9EFF-2802-298C3522F29A}">
          <p14:sldIdLst>
            <p14:sldId id="258"/>
            <p14:sldId id="256"/>
            <p14:sldId id="257"/>
          </p14:sldIdLst>
        </p14:section>
        <p14:section name="핵심 흐름" id="{BC2015F4-1FBC-B79F-AE91-ACEA97C649F4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더 좋은 콘텐츠" id="{2E6DA599-1895-A239-4AD9-028B065CC92E}">
          <p14:sldIdLst>
            <p14:sldId id="276"/>
            <p14:sldId id="268"/>
            <p14:sldId id="269"/>
            <p14:sldId id="270"/>
            <p14:sldId id="271"/>
          </p14:sldIdLst>
        </p14:section>
        <p14:section name="신뢰 · 마무리" id="{5C76B093-B940-3472-498E-3EED9C936595}">
          <p14:sldIdLst>
            <p14:sldId id="272"/>
            <p14:sldId id="273"/>
            <p14:sldId id="274"/>
          </p14:sldIdLst>
        </p14:section>
        <p14:section name="부록" id="{31089846-053F-207D-84CA-948126865E6D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8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주소 입력칸 하나 + 커서. 여기서 핵심 흐름(4~10번)으로 들어간다.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찍고, 자르고, 자막 넣고, 음악 깔고, 채널마다 올리고. 영상 한 편에 3시간이 걸린다는 공감으로 시작.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상품 하나에 영상 하나, 3시간. 50개면 150시간, 매주 새로 올리면 1년 7,800시간. 15번 슬라이드에서 이 숫자를 0분으로 뒤집는다.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주소 하나만. 내 쇼핑몰, 스마트스토어, 상세페이지 어디든 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상세페이지를 읽어 상품명, 가격, 소재, 특징, 누구에게 좋은지까지 정리한다. 글자로 된 상세 이미지 속 문구도 읽는다.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40장 중 12장만 남는 연출. 글자 이미지, 콜라주, 중복 사진은 자동으로 빠진다.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같은 사진의 전후를 실제 영상으로 재생. 말보다 화면이 후킹.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소리 켜고 완성 릴스를 재생. 파장에서 원하는 곳을 눌러 쉼을 넣을 수 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큐시트 달력이 채널마다 채워지는 연출. 완성되면 연결된 모든 채널의 가장 가까운 빈 칸에 자동 예약.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발표의 정점. 휴대폰 4대에 같은 날 올라간 내 상품 영상을 보여 준다.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핵심 흐름을 정리하는 결말. 주소 한 줄만 넣으면 읽기 · 고르기 · 움직이기 · 말하기 · 올리기를 POSTON이 다 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결말 부연. 사람이 하는 일은 01 주소 넣기 하나, 02~06은 POSTON이 이어서 한다는 걸 상자와 화살표로.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87CAE-0252-A372-1748-45A5F9DF0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22EE1B-0D47-248F-B8CC-2659372D2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EE28B3-12CD-C938-4760-3F31E0F30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핵심 흐름을 정리하는 결말. 주소 한 줄만 넣으면 읽기 · 고르기 · 움직이기 · 말하기 · 올리기를 POSTON이 다 한다.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7B03F-74A9-6F77-5E2A-BFB3474610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064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카피파이트 제목 페이지. 여기서부터 사진 돌리기 그 이상의 콘텐츠.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AI끼리 싸운다는 장면 자체가 후킹. 기능 설명 중반을 끌어올리는 정점.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카피파이트 기획을 런웨이 광고 영상으로. 실제 광고를 재생한다.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사진이 없어도 이야기로 숏폼을 만든다. 긴 유튜브 영상을 쇼츠 여러 개로 쪼갠다.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광고 표기 자동, 중복 업로드 방지, 저작권 확인, 빠른 저장소.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2번 슬라이드의 3시간을 0분으로 뒤집는 연출.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poston.app 주소와 QR. QR 자리는 실제 코드로 바꿔 넣기.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내 상품이 없는 사람을 위한 선택지. 짧게.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OK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355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tx1"/>
                </a:solidFill>
              </a:rPr>
              <a:t>POSTON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2011680"/>
            <a:ext cx="1078992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60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60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4114800"/>
            <a:ext cx="98755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OK_DARK"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355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bg1"/>
                </a:solidFill>
              </a:rPr>
              <a:t>POSTON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1828800"/>
            <a:ext cx="1078992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6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60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3931920"/>
            <a:ext cx="98755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070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355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tx1"/>
                </a:solidFill>
              </a:rPr>
              <a:t>POSTON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1234440"/>
            <a:ext cx="51206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2880360"/>
            <a:ext cx="493776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spcAft>
                <a:spcPts val="600"/>
              </a:spcAft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indent="0">
              <a:spcAft>
                <a:spcPts val="600"/>
              </a:spcAft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355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tx1"/>
                </a:solidFill>
              </a:rPr>
              <a:t>POSTON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640080"/>
            <a:ext cx="107899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1417320"/>
            <a:ext cx="107899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500" dirty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888274"/>
            <a:ext cx="10789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6000" dirty="0" err="1">
                <a:latin typeface="페이퍼로지 7 Bold" pitchFamily="2" charset="-127"/>
                <a:ea typeface="페이퍼로지 7 Bold" pitchFamily="2" charset="-127"/>
              </a:rPr>
              <a:t>모든게</a:t>
            </a:r>
            <a:r>
              <a:rPr lang="ko-KR" altLang="en-US" sz="6000" dirty="0">
                <a:latin typeface="페이퍼로지 7 Bold" pitchFamily="2" charset="-127"/>
                <a:ea typeface="페이퍼로지 7 Bold" pitchFamily="2" charset="-127"/>
              </a:rPr>
              <a:t> 복</a:t>
            </a:r>
            <a:r>
              <a:rPr lang="en-US" altLang="ko-KR" sz="6000" dirty="0">
                <a:latin typeface="페이퍼로지 7 Bold" pitchFamily="2" charset="-127"/>
                <a:ea typeface="페이퍼로지 7 Bold" pitchFamily="2" charset="-127"/>
              </a:rPr>
              <a:t>-</a:t>
            </a:r>
            <a:r>
              <a:rPr lang="ko-KR" altLang="en-US" sz="6000" dirty="0" err="1">
                <a:latin typeface="페이퍼로지 7 Bold" pitchFamily="2" charset="-127"/>
                <a:ea typeface="페이퍼로지 7 Bold" pitchFamily="2" charset="-127"/>
              </a:rPr>
              <a:t>붙</a:t>
            </a:r>
            <a:r>
              <a:rPr lang="en-US" altLang="ko-KR" sz="6000" dirty="0">
                <a:latin typeface="페이퍼로지 7 Bold" pitchFamily="2" charset="-127"/>
                <a:ea typeface="페이퍼로지 7 Bold" pitchFamily="2" charset="-127"/>
              </a:rPr>
              <a:t>-</a:t>
            </a:r>
            <a:r>
              <a:rPr lang="ko-KR" altLang="en-US" sz="6000" dirty="0">
                <a:latin typeface="페이퍼로지 7 Bold" pitchFamily="2" charset="-127"/>
                <a:ea typeface="페이퍼로지 7 Bold" pitchFamily="2" charset="-127"/>
              </a:rPr>
              <a:t>딸깍</a:t>
            </a:r>
            <a:endParaRPr lang="en-US" sz="60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716280" y="4023360"/>
            <a:ext cx="9875520" cy="348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ko-KR" altLang="en-US" dirty="0" err="1">
                <a:latin typeface="페이퍼로지 5 Medium" pitchFamily="2" charset="-127"/>
                <a:ea typeface="페이퍼로지 5 Medium" pitchFamily="2" charset="-127"/>
              </a:rPr>
              <a:t>포스톤은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 복잡한 콘텐츠 제작과 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SNS 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운영을 누구나 쉽게 할 수 있도록 만드는 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AI 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콘텐츠 자동화 플랫폼입니다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. 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url field"/>
          <p:cNvSpPr/>
          <p:nvPr/>
        </p:nvSpPr>
        <p:spPr>
          <a:xfrm>
            <a:off x="685800" y="4800600"/>
            <a:ext cx="7680960" cy="7315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 txBox="1"/>
          <p:nvPr/>
        </p:nvSpPr>
        <p:spPr>
          <a:xfrm>
            <a:off x="1097280" y="480060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https://myshop.co.kr/product/1024|</a:t>
            </a:r>
            <a:endParaRPr lang="en-US" sz="1800" dirty="0"/>
          </a:p>
        </p:txBody>
      </p:sp>
      <p:sp>
        <p:nvSpPr>
          <p:cNvPr id="6" name="cta"/>
          <p:cNvSpPr/>
          <p:nvPr/>
        </p:nvSpPr>
        <p:spPr>
          <a:xfrm>
            <a:off x="8549640" y="4800600"/>
            <a:ext cx="2194560" cy="7315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cta label"/>
          <p:cNvSpPr txBox="1"/>
          <p:nvPr/>
        </p:nvSpPr>
        <p:spPr>
          <a:xfrm>
            <a:off x="8549640" y="480060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2200" b="1" dirty="0" err="1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포스톤</a:t>
            </a:r>
            <a:endParaRPr lang="en-US" sz="22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070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EE9D363-6689-2455-F8D0-512946D86190}"/>
              </a:ext>
            </a:extLst>
          </p:cNvPr>
          <p:cNvGrpSpPr/>
          <p:nvPr/>
        </p:nvGrpSpPr>
        <p:grpSpPr>
          <a:xfrm>
            <a:off x="735460" y="888274"/>
            <a:ext cx="3684209" cy="398508"/>
            <a:chOff x="685800" y="3520349"/>
            <a:chExt cx="3050177" cy="329927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B6D1BBAD-4AA7-6755-731C-4C79B39E98F0}"/>
                </a:ext>
              </a:extLst>
            </p:cNvPr>
            <p:cNvSpPr/>
            <p:nvPr/>
          </p:nvSpPr>
          <p:spPr>
            <a:xfrm>
              <a:off x="685800" y="3520349"/>
              <a:ext cx="965037" cy="3299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페이퍼로지 7 Bold" pitchFamily="2" charset="-127"/>
                  <a:ea typeface="페이퍼로지 7 Bold" pitchFamily="2" charset="-127"/>
                </a:rPr>
                <a:t>쇼핑몰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36CB76BA-D97A-567B-5ACC-5C39CDE57DE5}"/>
                </a:ext>
              </a:extLst>
            </p:cNvPr>
            <p:cNvSpPr/>
            <p:nvPr/>
          </p:nvSpPr>
          <p:spPr>
            <a:xfrm>
              <a:off x="1728370" y="3520349"/>
              <a:ext cx="965037" cy="3299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err="1">
                  <a:solidFill>
                    <a:schemeClr val="tx1"/>
                  </a:solidFill>
                  <a:latin typeface="페이퍼로지 7 Bold" pitchFamily="2" charset="-127"/>
                  <a:ea typeface="페이퍼로지 7 Bold" pitchFamily="2" charset="-127"/>
                </a:rPr>
                <a:t>플레이스</a:t>
              </a:r>
              <a:endParaRPr lang="ko-KR" altLang="en-US" sz="1400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endParaRP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EAA9F595-2D30-DE74-FCDB-AAEA208E4DD1}"/>
                </a:ext>
              </a:extLst>
            </p:cNvPr>
            <p:cNvSpPr/>
            <p:nvPr/>
          </p:nvSpPr>
          <p:spPr>
            <a:xfrm>
              <a:off x="2770940" y="3520349"/>
              <a:ext cx="965037" cy="3299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페이퍼로지 7 Bold" pitchFamily="2" charset="-127"/>
                  <a:ea typeface="페이퍼로지 7 Bold" pitchFamily="2" charset="-127"/>
                </a:rPr>
                <a:t>브랜드</a:t>
              </a: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01CE5D5A-1506-F9BD-F78F-B5881D862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4469" y="479417"/>
            <a:ext cx="1346971" cy="408857"/>
          </a:xfrm>
          <a:prstGeom prst="rect">
            <a:avLst/>
          </a:prstGeom>
        </p:spPr>
      </p:pic>
      <p:sp>
        <p:nvSpPr>
          <p:cNvPr id="17" name="Text 1">
            <a:extLst>
              <a:ext uri="{FF2B5EF4-FFF2-40B4-BE49-F238E27FC236}">
                <a16:creationId xmlns:a16="http://schemas.microsoft.com/office/drawing/2014/main" id="{FD55E770-8197-2973-1987-F9F5BA9DF41B}"/>
              </a:ext>
            </a:extLst>
          </p:cNvPr>
          <p:cNvSpPr txBox="1">
            <a:spLocks/>
          </p:cNvSpPr>
          <p:nvPr/>
        </p:nvSpPr>
        <p:spPr>
          <a:xfrm>
            <a:off x="716280" y="2526439"/>
            <a:ext cx="6431280" cy="12476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6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카피하고 </a:t>
            </a:r>
            <a:r>
              <a:rPr lang="ko-KR" altLang="en-US" sz="4000" dirty="0" err="1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붙여넣고</a:t>
            </a:r>
            <a:r>
              <a:rPr lang="en-US" altLang="ko-KR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ko-KR" altLang="en-US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클릭하세요</a:t>
            </a:r>
            <a:r>
              <a:rPr lang="en-US" altLang="ko-KR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. </a:t>
            </a:r>
          </a:p>
          <a:p>
            <a:r>
              <a:rPr lang="ko-KR" altLang="en-US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나머지는 </a:t>
            </a:r>
            <a:r>
              <a:rPr lang="ko-KR" altLang="en-US" sz="4000" dirty="0" err="1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포스톤이</a:t>
            </a:r>
            <a:r>
              <a:rPr lang="ko-KR" altLang="en-US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 다 합니다</a:t>
            </a:r>
            <a:r>
              <a:rPr lang="en-US" altLang="ko-KR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.</a:t>
            </a:r>
            <a:endParaRPr lang="ko-KR" altLang="en-US" sz="4000" dirty="0">
              <a:solidFill>
                <a:srgbClr val="FF5050"/>
              </a:solidFill>
              <a:latin typeface="페이퍼로지 7 Bold" pitchFamily="2" charset="-127"/>
              <a:ea typeface="페이퍼로지 7 Bold" pitchFamily="2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B3ADA64E-2831-F1C7-1421-929E4AE33AA2}"/>
              </a:ext>
            </a:extLst>
          </p:cNvPr>
          <p:cNvGrpSpPr/>
          <p:nvPr/>
        </p:nvGrpSpPr>
        <p:grpSpPr>
          <a:xfrm>
            <a:off x="867156" y="4905538"/>
            <a:ext cx="10457688" cy="1042416"/>
            <a:chOff x="867156" y="4905538"/>
            <a:chExt cx="10457688" cy="1042416"/>
          </a:xfrm>
        </p:grpSpPr>
        <p:sp>
          <p:nvSpPr>
            <p:cNvPr id="4" name="Text 2"/>
            <p:cNvSpPr txBox="1"/>
            <p:nvPr/>
          </p:nvSpPr>
          <p:spPr>
            <a:xfrm>
              <a:off x="867156" y="4905538"/>
              <a:ext cx="548640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2"/>
                  </a:solidFill>
                  <a:latin typeface="페이퍼로지 5 Medium" pitchFamily="2" charset="-127"/>
                  <a:ea typeface="페이퍼로지 5 Medium" pitchFamily="2" charset="-127"/>
                </a:rPr>
                <a:t>영상</a:t>
              </a:r>
              <a:endParaRPr lang="en-US" sz="1200" dirty="0"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5" name="track"/>
            <p:cNvSpPr/>
            <p:nvPr/>
          </p:nvSpPr>
          <p:spPr>
            <a:xfrm>
              <a:off x="3081528" y="4932970"/>
              <a:ext cx="3291840" cy="16459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" name="track"/>
            <p:cNvSpPr/>
            <p:nvPr/>
          </p:nvSpPr>
          <p:spPr>
            <a:xfrm>
              <a:off x="6510528" y="4932970"/>
              <a:ext cx="1975104" cy="1645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 5"/>
            <p:cNvSpPr txBox="1"/>
            <p:nvPr/>
          </p:nvSpPr>
          <p:spPr>
            <a:xfrm>
              <a:off x="867156" y="5179858"/>
              <a:ext cx="548640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2"/>
                  </a:solidFill>
                  <a:latin typeface="페이퍼로지 5 Medium" pitchFamily="2" charset="-127"/>
                  <a:ea typeface="페이퍼로지 5 Medium" pitchFamily="2" charset="-127"/>
                </a:rPr>
                <a:t>자막</a:t>
              </a:r>
              <a:endParaRPr lang="en-US" sz="1200" dirty="0"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8" name="track"/>
            <p:cNvSpPr/>
            <p:nvPr/>
          </p:nvSpPr>
          <p:spPr>
            <a:xfrm>
              <a:off x="2729484" y="5207290"/>
              <a:ext cx="2011680" cy="1645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rack"/>
            <p:cNvSpPr/>
            <p:nvPr/>
          </p:nvSpPr>
          <p:spPr>
            <a:xfrm>
              <a:off x="4878324" y="5207290"/>
              <a:ext cx="1207008" cy="1645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" name="Text 8"/>
            <p:cNvSpPr txBox="1"/>
            <p:nvPr/>
          </p:nvSpPr>
          <p:spPr>
            <a:xfrm>
              <a:off x="867156" y="5454178"/>
              <a:ext cx="548640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2"/>
                  </a:solidFill>
                  <a:latin typeface="페이퍼로지 5 Medium" pitchFamily="2" charset="-127"/>
                  <a:ea typeface="페이퍼로지 5 Medium" pitchFamily="2" charset="-127"/>
                </a:rPr>
                <a:t>음악</a:t>
              </a:r>
              <a:endParaRPr lang="en-US" sz="1200" dirty="0"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11" name="track"/>
            <p:cNvSpPr/>
            <p:nvPr/>
          </p:nvSpPr>
          <p:spPr>
            <a:xfrm>
              <a:off x="2409444" y="5481610"/>
              <a:ext cx="5486400" cy="16459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" name="track"/>
            <p:cNvSpPr/>
            <p:nvPr/>
          </p:nvSpPr>
          <p:spPr>
            <a:xfrm>
              <a:off x="8033004" y="5481610"/>
              <a:ext cx="3291840" cy="1645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" name="Text 11"/>
            <p:cNvSpPr txBox="1"/>
            <p:nvPr/>
          </p:nvSpPr>
          <p:spPr>
            <a:xfrm>
              <a:off x="867156" y="5728498"/>
              <a:ext cx="548640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2"/>
                  </a:solidFill>
                  <a:latin typeface="페이퍼로지 5 Medium" pitchFamily="2" charset="-127"/>
                  <a:ea typeface="페이퍼로지 5 Medium" pitchFamily="2" charset="-127"/>
                </a:rPr>
                <a:t>효과</a:t>
              </a:r>
              <a:endParaRPr lang="en-US" sz="1200" dirty="0">
                <a:latin typeface="페이퍼로지 5 Medium" pitchFamily="2" charset="-127"/>
                <a:ea typeface="페이퍼로지 5 Medium" pitchFamily="2" charset="-127"/>
              </a:endParaRPr>
            </a:p>
          </p:txBody>
        </p:sp>
        <p:sp>
          <p:nvSpPr>
            <p:cNvPr id="14" name="track"/>
            <p:cNvSpPr/>
            <p:nvPr/>
          </p:nvSpPr>
          <p:spPr>
            <a:xfrm>
              <a:off x="2089404" y="5755930"/>
              <a:ext cx="1280160" cy="1645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" name="track"/>
            <p:cNvSpPr/>
            <p:nvPr/>
          </p:nvSpPr>
          <p:spPr>
            <a:xfrm>
              <a:off x="3506724" y="5755930"/>
              <a:ext cx="768096" cy="1645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C498F53E-82BA-9BAC-32FB-21A3F9119B35}"/>
              </a:ext>
            </a:extLst>
          </p:cNvPr>
          <p:cNvSpPr txBox="1">
            <a:spLocks/>
          </p:cNvSpPr>
          <p:nvPr/>
        </p:nvSpPr>
        <p:spPr>
          <a:xfrm>
            <a:off x="685800" y="888274"/>
            <a:ext cx="10789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>
                <a:latin typeface="페이퍼로지 7 Bold" pitchFamily="2" charset="-127"/>
                <a:ea typeface="페이퍼로지 7 Bold" pitchFamily="2" charset="-127"/>
              </a:rPr>
              <a:t>영상</a:t>
            </a:r>
            <a:r>
              <a:rPr lang="en-US" altLang="ko-KR" dirty="0">
                <a:latin typeface="페이퍼로지 7 Bold" pitchFamily="2" charset="-127"/>
                <a:ea typeface="페이퍼로지 7 Bold" pitchFamily="2" charset="-127"/>
              </a:rPr>
              <a:t>,.. </a:t>
            </a:r>
            <a:r>
              <a:rPr lang="ko-KR" altLang="en-US" dirty="0">
                <a:latin typeface="페이퍼로지 7 Bold" pitchFamily="2" charset="-127"/>
                <a:ea typeface="페이퍼로지 7 Bold" pitchFamily="2" charset="-127"/>
              </a:rPr>
              <a:t>올려야 하는데</a:t>
            </a:r>
            <a:r>
              <a:rPr lang="en-US" altLang="ko-KR" dirty="0">
                <a:latin typeface="페이퍼로지 7 Bold" pitchFamily="2" charset="-127"/>
                <a:ea typeface="페이퍼로지 7 Bold" pitchFamily="2" charset="-127"/>
              </a:rPr>
              <a:t>…</a:t>
            </a:r>
            <a:endParaRPr lang="ko-KR" altLang="en-US" dirty="0">
              <a:latin typeface="페이퍼로지 7 Bold" pitchFamily="2" charset="-127"/>
              <a:ea typeface="페이퍼로지 7 Bold" pitchFamily="2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4AECC1E9-B51D-EAF9-9EBF-AEB2B24BE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  <p:sp>
        <p:nvSpPr>
          <p:cNvPr id="28" name="Text 1">
            <a:extLst>
              <a:ext uri="{FF2B5EF4-FFF2-40B4-BE49-F238E27FC236}">
                <a16:creationId xmlns:a16="http://schemas.microsoft.com/office/drawing/2014/main" id="{9B23E138-2F71-C2EF-D972-0C18B7FBCC7D}"/>
              </a:ext>
            </a:extLst>
          </p:cNvPr>
          <p:cNvSpPr txBox="1">
            <a:spLocks/>
          </p:cNvSpPr>
          <p:nvPr/>
        </p:nvSpPr>
        <p:spPr>
          <a:xfrm>
            <a:off x="716280" y="2526439"/>
            <a:ext cx="10759440" cy="12476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6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찍고 자르고 올리고</a:t>
            </a:r>
            <a:r>
              <a:rPr lang="en-US" altLang="ko-KR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.. </a:t>
            </a:r>
            <a:r>
              <a:rPr lang="ko-KR" altLang="en-US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휴</a:t>
            </a:r>
            <a:r>
              <a:rPr lang="en-US" altLang="ko-KR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..</a:t>
            </a:r>
            <a:r>
              <a:rPr lang="ko-KR" altLang="en-US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  </a:t>
            </a:r>
            <a:endParaRPr lang="en-US" altLang="ko-KR" sz="4000" dirty="0">
              <a:solidFill>
                <a:srgbClr val="FF5050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r>
              <a:rPr lang="ko-KR" altLang="en-US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매일 </a:t>
            </a:r>
            <a:r>
              <a:rPr lang="ko-KR" altLang="en-US" sz="4000" dirty="0" err="1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매일</a:t>
            </a:r>
            <a:r>
              <a:rPr lang="ko-KR" altLang="en-US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 해야지 반응이 오는데</a:t>
            </a:r>
            <a:r>
              <a:rPr lang="en-US" altLang="ko-KR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..</a:t>
            </a:r>
            <a:endParaRPr lang="ko-KR" altLang="en-US" sz="4000" dirty="0">
              <a:solidFill>
                <a:srgbClr val="FF5050"/>
              </a:solidFill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7" name="Text 1">
            <a:extLst>
              <a:ext uri="{FF2B5EF4-FFF2-40B4-BE49-F238E27FC236}">
                <a16:creationId xmlns:a16="http://schemas.microsoft.com/office/drawing/2014/main" id="{2F7436B9-2437-0426-359B-1EFB71B60E23}"/>
              </a:ext>
            </a:extLst>
          </p:cNvPr>
          <p:cNvSpPr txBox="1">
            <a:spLocks/>
          </p:cNvSpPr>
          <p:nvPr/>
        </p:nvSpPr>
        <p:spPr>
          <a:xfrm>
            <a:off x="716280" y="402336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찍고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자르고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자막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넣고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음악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깔고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채널마다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올리고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. 한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편에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3시간.</a:t>
            </a:r>
          </a:p>
          <a:p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영상이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잘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팔린다는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건 다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압니다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.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문제는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매일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상품마다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채널마다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만들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시간이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없다는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6400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상품 하나 = 영상 하나 = 3시간.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141732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상품이 50개면 150시간, 매주 새로 올리면 1년에 7,800시간이에요. 사람을 써도, 외주를 줘도 이 숫자는 그대로입니다.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영상이 필요한 상품은 늘어나는데, 만드는 시간은 줄일 방법이 없었어요.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stat card"/>
          <p:cNvSpPr/>
          <p:nvPr/>
        </p:nvSpPr>
        <p:spPr>
          <a:xfrm>
            <a:off x="685800" y="2514600"/>
            <a:ext cx="3383280" cy="3063240"/>
          </a:xfrm>
          <a:prstGeom prst="roundRect">
            <a:avLst>
              <a:gd name="adj" fmla="val 746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 txBox="1"/>
          <p:nvPr/>
        </p:nvSpPr>
        <p:spPr>
          <a:xfrm>
            <a:off x="1051560" y="27889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1개</a:t>
            </a:r>
            <a:endParaRPr lang="en-US" sz="16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051559" y="3383280"/>
            <a:ext cx="3017521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3시간</a:t>
            </a:r>
            <a:endParaRPr lang="en-US" sz="44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051560" y="4892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상품 영상 만드는 시간</a:t>
            </a:r>
            <a:endParaRPr lang="en-US" sz="12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" name="stat card"/>
          <p:cNvSpPr/>
          <p:nvPr/>
        </p:nvSpPr>
        <p:spPr>
          <a:xfrm>
            <a:off x="4343400" y="2514600"/>
            <a:ext cx="3383280" cy="3063240"/>
          </a:xfrm>
          <a:prstGeom prst="roundRect">
            <a:avLst>
              <a:gd name="adj" fmla="val 746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 txBox="1"/>
          <p:nvPr/>
        </p:nvSpPr>
        <p:spPr>
          <a:xfrm>
            <a:off x="4709160" y="27889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50개</a:t>
            </a:r>
            <a:endParaRPr lang="en-US" sz="16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709159" y="3383280"/>
            <a:ext cx="3017521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150시간</a:t>
            </a:r>
            <a:endParaRPr lang="en-US" sz="44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4709160" y="4892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상품 영상 만드는 시간</a:t>
            </a:r>
            <a:endParaRPr lang="en-US" sz="12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2" name="stat card"/>
          <p:cNvSpPr/>
          <p:nvPr/>
        </p:nvSpPr>
        <p:spPr>
          <a:xfrm>
            <a:off x="8001000" y="2514600"/>
            <a:ext cx="3383280" cy="3063240"/>
          </a:xfrm>
          <a:prstGeom prst="roundRect">
            <a:avLst>
              <a:gd name="adj" fmla="val 746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 txBox="1"/>
          <p:nvPr/>
        </p:nvSpPr>
        <p:spPr>
          <a:xfrm>
            <a:off x="8366760" y="27889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3"/>
                </a:solidFill>
                <a:latin typeface="페이퍼로지 5 Medium" pitchFamily="2" charset="-127"/>
                <a:ea typeface="페이퍼로지 5 Medium" pitchFamily="2" charset="-127"/>
              </a:rPr>
              <a:t>매주 50개</a:t>
            </a:r>
            <a:endParaRPr lang="en-US" sz="16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8229599" y="3383280"/>
            <a:ext cx="3017521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1년 7,800시간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8366760" y="4892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  <a:latin typeface="페이퍼로지 5 Medium" pitchFamily="2" charset="-127"/>
                <a:ea typeface="페이퍼로지 5 Medium" pitchFamily="2" charset="-127"/>
              </a:rPr>
              <a:t>상품 영상 만드는 시간</a:t>
            </a:r>
            <a:endParaRPr lang="en-US" sz="12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1E8AE440-02DF-8F10-5EBE-39971277B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tag"/>
          <p:cNvSpPr/>
          <p:nvPr/>
        </p:nvSpPr>
        <p:spPr>
          <a:xfrm>
            <a:off x="685800" y="68580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step tag label"/>
          <p:cNvSpPr txBox="1"/>
          <p:nvPr/>
        </p:nvSpPr>
        <p:spPr>
          <a:xfrm>
            <a:off x="685800" y="68580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01 / 06 · 주소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123444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latin typeface="페이퍼로지 7 Bold" pitchFamily="2" charset="-127"/>
                <a:ea typeface="페이퍼로지 7 Bold" pitchFamily="2" charset="-127"/>
              </a:rPr>
              <a:t>URL</a:t>
            </a:r>
            <a:r>
              <a:rPr lang="ko-KR" altLang="en-US" dirty="0">
                <a:latin typeface="페이퍼로지 7 Bold" pitchFamily="2" charset="-127"/>
                <a:ea typeface="페이퍼로지 7 Bold" pitchFamily="2" charset="-127"/>
              </a:rPr>
              <a:t>을</a:t>
            </a: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 넣</a:t>
            </a:r>
            <a:r>
              <a:rPr lang="ko-KR" altLang="en-US" sz="3600" b="1" dirty="0" err="1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으세요</a:t>
            </a:r>
            <a:r>
              <a:rPr lang="en-US" altLang="ko-KR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5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2880360"/>
            <a:ext cx="4937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내 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홈페이지</a:t>
            </a:r>
            <a:r>
              <a:rPr lang="en-US" sz="18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 · 스마트스토어 · </a:t>
            </a:r>
            <a:r>
              <a:rPr lang="ko-KR" altLang="en-US" sz="18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플레이스</a:t>
            </a:r>
            <a:r>
              <a:rPr lang="en-US" sz="18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, 어디든.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description"/>
          <p:cNvSpPr txBox="1"/>
          <p:nvPr/>
        </p:nvSpPr>
        <p:spPr>
          <a:xfrm>
            <a:off x="685800" y="3840480"/>
            <a:ext cx="5120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쇼핑몰 · 스마트스토어 · 자사몰 상세페이지 주소면 충분해요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공유 글째 붙여 넣어도 주소만 골라냅니다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촬영 · 편집 프로그램 · 따로 올릴 파일이 필요 없어요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mock panel"/>
          <p:cNvSpPr/>
          <p:nvPr/>
        </p:nvSpPr>
        <p:spPr>
          <a:xfrm>
            <a:off x="6400800" y="1234440"/>
            <a:ext cx="5120640" cy="4480560"/>
          </a:xfrm>
          <a:prstGeom prst="roundRect">
            <a:avLst>
              <a:gd name="adj" fmla="val 510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 txBox="1"/>
          <p:nvPr/>
        </p:nvSpPr>
        <p:spPr>
          <a:xfrm>
            <a:off x="6812280" y="160020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새 릴스 만들기</a:t>
            </a:r>
            <a:endParaRPr lang="en-US" sz="18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9" name="input focused"/>
          <p:cNvSpPr/>
          <p:nvPr/>
        </p:nvSpPr>
        <p:spPr>
          <a:xfrm>
            <a:off x="6812280" y="2240280"/>
            <a:ext cx="4297680" cy="640080"/>
          </a:xfrm>
          <a:prstGeom prst="roundRect">
            <a:avLst>
              <a:gd name="adj" fmla="val 24286"/>
            </a:avLst>
          </a:prstGeom>
          <a:solidFill>
            <a:schemeClr val="bg1"/>
          </a:solidFill>
          <a:ln w="254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 txBox="1"/>
          <p:nvPr/>
        </p:nvSpPr>
        <p:spPr>
          <a:xfrm>
            <a:off x="7040880" y="22402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https://myshop.co.kr/product/1024</a:t>
            </a:r>
            <a:endParaRPr lang="en-US" sz="1400" dirty="0"/>
          </a:p>
        </p:txBody>
      </p:sp>
      <p:sp>
        <p:nvSpPr>
          <p:cNvPr id="11" name="segment"/>
          <p:cNvSpPr/>
          <p:nvPr/>
        </p:nvSpPr>
        <p:spPr>
          <a:xfrm>
            <a:off x="6812280" y="3154680"/>
            <a:ext cx="1371600" cy="32918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segment label"/>
          <p:cNvSpPr txBox="1"/>
          <p:nvPr/>
        </p:nvSpPr>
        <p:spPr>
          <a:xfrm>
            <a:off x="6812280" y="315468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외부 링크로 만들기</a:t>
            </a:r>
            <a:endParaRPr lang="en-US" sz="9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3" name="segment"/>
          <p:cNvSpPr/>
          <p:nvPr/>
        </p:nvSpPr>
        <p:spPr>
          <a:xfrm>
            <a:off x="8275320" y="3154680"/>
            <a:ext cx="1371600" cy="3291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segment label"/>
          <p:cNvSpPr txBox="1"/>
          <p:nvPr/>
        </p:nvSpPr>
        <p:spPr>
          <a:xfrm>
            <a:off x="8275320" y="315468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내 콘텐츠로 만들기</a:t>
            </a:r>
            <a:endParaRPr lang="en-US" sz="9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5" name="segment"/>
          <p:cNvSpPr/>
          <p:nvPr/>
        </p:nvSpPr>
        <p:spPr>
          <a:xfrm>
            <a:off x="9738360" y="3154680"/>
            <a:ext cx="1371600" cy="3291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segment label"/>
          <p:cNvSpPr txBox="1"/>
          <p:nvPr/>
        </p:nvSpPr>
        <p:spPr>
          <a:xfrm>
            <a:off x="9738360" y="315468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사진 · 영상으로 만들기</a:t>
            </a:r>
            <a:endParaRPr lang="en-US" sz="9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7" name="cta"/>
          <p:cNvSpPr/>
          <p:nvPr/>
        </p:nvSpPr>
        <p:spPr>
          <a:xfrm>
            <a:off x="6812280" y="4800600"/>
            <a:ext cx="4297680" cy="54864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cta label"/>
          <p:cNvSpPr txBox="1"/>
          <p:nvPr/>
        </p:nvSpPr>
        <p:spPr>
          <a:xfrm>
            <a:off x="6812280" y="480060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만들기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3EA311AD-03AE-56D4-CD39-D81166695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tag"/>
          <p:cNvSpPr/>
          <p:nvPr/>
        </p:nvSpPr>
        <p:spPr>
          <a:xfrm>
            <a:off x="685800" y="68580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step tag label"/>
          <p:cNvSpPr txBox="1"/>
          <p:nvPr/>
        </p:nvSpPr>
        <p:spPr>
          <a:xfrm>
            <a:off x="685800" y="68580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02 / 06 · 읽기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123444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AI가 상품을 읽습니다.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5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2880360"/>
            <a:ext cx="4937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사진 · 상세 문구 · 가격 · 특징까지. 글자 이미지 속 문구도 읽어요.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description"/>
          <p:cNvSpPr txBox="1"/>
          <p:nvPr/>
        </p:nvSpPr>
        <p:spPr>
          <a:xfrm>
            <a:off x="685800" y="3840480"/>
            <a:ext cx="5120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상품 이름 · 가격 · 소재 · 특징 · 어울리는 사람까지 정리해요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상세 이미지에 박힌 글자도 AI가 읽어 놓치지 않아요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정리한 내용이 나레이션 · 자막 · 설명글의 재료가 됩니다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detail page"/>
          <p:cNvSpPr/>
          <p:nvPr/>
        </p:nvSpPr>
        <p:spPr>
          <a:xfrm>
            <a:off x="6400800" y="1234440"/>
            <a:ext cx="2103120" cy="4480560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detail block"/>
          <p:cNvSpPr/>
          <p:nvPr/>
        </p:nvSpPr>
        <p:spPr>
          <a:xfrm>
            <a:off x="6583680" y="1417320"/>
            <a:ext cx="1737360" cy="54864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detail block"/>
          <p:cNvSpPr/>
          <p:nvPr/>
        </p:nvSpPr>
        <p:spPr>
          <a:xfrm>
            <a:off x="6583680" y="2103120"/>
            <a:ext cx="1737360" cy="548640"/>
          </a:xfrm>
          <a:prstGeom prst="roundRect">
            <a:avLst>
              <a:gd name="adj" fmla="val 20000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detail block"/>
          <p:cNvSpPr/>
          <p:nvPr/>
        </p:nvSpPr>
        <p:spPr>
          <a:xfrm>
            <a:off x="6583680" y="2788920"/>
            <a:ext cx="1737360" cy="54864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detail block"/>
          <p:cNvSpPr/>
          <p:nvPr/>
        </p:nvSpPr>
        <p:spPr>
          <a:xfrm>
            <a:off x="6583680" y="3474720"/>
            <a:ext cx="1737360" cy="548640"/>
          </a:xfrm>
          <a:prstGeom prst="roundRect">
            <a:avLst>
              <a:gd name="adj" fmla="val 20000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detail block"/>
          <p:cNvSpPr/>
          <p:nvPr/>
        </p:nvSpPr>
        <p:spPr>
          <a:xfrm>
            <a:off x="6583680" y="4160520"/>
            <a:ext cx="1737360" cy="54864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detail block"/>
          <p:cNvSpPr/>
          <p:nvPr/>
        </p:nvSpPr>
        <p:spPr>
          <a:xfrm>
            <a:off x="6583680" y="4846320"/>
            <a:ext cx="1737360" cy="548640"/>
          </a:xfrm>
          <a:prstGeom prst="roundRect">
            <a:avLst>
              <a:gd name="adj" fmla="val 20000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 txBox="1"/>
          <p:nvPr/>
        </p:nvSpPr>
        <p:spPr>
          <a:xfrm>
            <a:off x="8549640" y="310896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2"/>
                </a:solidFill>
              </a:rPr>
              <a:t>→</a:t>
            </a:r>
            <a:endParaRPr lang="en-US" sz="2800" dirty="0"/>
          </a:p>
        </p:txBody>
      </p:sp>
      <p:sp>
        <p:nvSpPr>
          <p:cNvPr id="15" name="product info"/>
          <p:cNvSpPr/>
          <p:nvPr/>
        </p:nvSpPr>
        <p:spPr>
          <a:xfrm>
            <a:off x="9052560" y="1234440"/>
            <a:ext cx="2468880" cy="4480560"/>
          </a:xfrm>
          <a:prstGeom prst="roundRect">
            <a:avLst>
              <a:gd name="adj" fmla="val 9259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9326880" y="15544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상품명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9326880" y="18288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울 블렌드 롱 코트</a:t>
            </a:r>
            <a:endParaRPr lang="en-US" sz="14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9326880" y="235915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가격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9326880" y="263347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89,000원</a:t>
            </a:r>
            <a:endParaRPr lang="en-US" sz="14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9326880" y="3163824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소재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9326880" y="3438144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울 50% · 폴리 50%</a:t>
            </a:r>
            <a:endParaRPr lang="en-US" sz="14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9326880" y="3968496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특징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9326880" y="424281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허리 벨트 · 2컬러</a:t>
            </a:r>
            <a:endParaRPr lang="en-US" sz="14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9326880" y="477316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누구에게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9326880" y="504748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출근룩 · 가을 겨울</a:t>
            </a:r>
            <a:endParaRPr lang="en-US" sz="14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DB508DDA-91F3-A5FD-1BF3-9E77EA887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tag"/>
          <p:cNvSpPr/>
          <p:nvPr/>
        </p:nvSpPr>
        <p:spPr>
          <a:xfrm>
            <a:off x="685800" y="68580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step tag label"/>
          <p:cNvSpPr txBox="1"/>
          <p:nvPr/>
        </p:nvSpPr>
        <p:spPr>
          <a:xfrm>
            <a:off x="685800" y="68580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03 / 06 · 고르기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123444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쓸 사진만 남깁니다.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5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2880360"/>
            <a:ext cx="4937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글자 · 콜라주 · 같은 사진은 빼고, 제품이 잘 </a:t>
            </a:r>
            <a:r>
              <a:rPr lang="en-US" sz="18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보이는</a:t>
            </a:r>
            <a:r>
              <a:rPr lang="en-US" sz="18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컷만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description"/>
          <p:cNvSpPr txBox="1"/>
          <p:nvPr/>
        </p:nvSpPr>
        <p:spPr>
          <a:xfrm>
            <a:off x="685800" y="3840480"/>
            <a:ext cx="5120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글자 이미지 · 콜라주 · 사이즈표는 영상에서 빼요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같은 사진 · 거의 같은 사진은 하나만 남겨요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제품이 잘 보이는 컷을 순서대로 골라 영상 컷으로 넘겨요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photo kept"/>
          <p:cNvSpPr/>
          <p:nvPr/>
        </p:nvSpPr>
        <p:spPr>
          <a:xfrm>
            <a:off x="6400800" y="1234440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photo dropped"/>
          <p:cNvSpPr/>
          <p:nvPr/>
        </p:nvSpPr>
        <p:spPr>
          <a:xfrm>
            <a:off x="7269480" y="1234440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photo kept"/>
          <p:cNvSpPr/>
          <p:nvPr/>
        </p:nvSpPr>
        <p:spPr>
          <a:xfrm>
            <a:off x="8138160" y="1234440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photo kept"/>
          <p:cNvSpPr/>
          <p:nvPr/>
        </p:nvSpPr>
        <p:spPr>
          <a:xfrm>
            <a:off x="9006840" y="1234440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photo dropped"/>
          <p:cNvSpPr/>
          <p:nvPr/>
        </p:nvSpPr>
        <p:spPr>
          <a:xfrm>
            <a:off x="9875520" y="1234440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photo dropped"/>
          <p:cNvSpPr/>
          <p:nvPr/>
        </p:nvSpPr>
        <p:spPr>
          <a:xfrm>
            <a:off x="10744200" y="1234440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photo kept"/>
          <p:cNvSpPr/>
          <p:nvPr/>
        </p:nvSpPr>
        <p:spPr>
          <a:xfrm>
            <a:off x="6400800" y="2258568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photo dropped"/>
          <p:cNvSpPr/>
          <p:nvPr/>
        </p:nvSpPr>
        <p:spPr>
          <a:xfrm>
            <a:off x="7269480" y="2258568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photo kept"/>
          <p:cNvSpPr/>
          <p:nvPr/>
        </p:nvSpPr>
        <p:spPr>
          <a:xfrm>
            <a:off x="8138160" y="2258568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photo kept"/>
          <p:cNvSpPr/>
          <p:nvPr/>
        </p:nvSpPr>
        <p:spPr>
          <a:xfrm>
            <a:off x="9006840" y="2258568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photo dropped"/>
          <p:cNvSpPr/>
          <p:nvPr/>
        </p:nvSpPr>
        <p:spPr>
          <a:xfrm>
            <a:off x="9875520" y="2258568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photo kept"/>
          <p:cNvSpPr/>
          <p:nvPr/>
        </p:nvSpPr>
        <p:spPr>
          <a:xfrm>
            <a:off x="10744200" y="2258568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9" name="photo dropped"/>
          <p:cNvSpPr/>
          <p:nvPr/>
        </p:nvSpPr>
        <p:spPr>
          <a:xfrm>
            <a:off x="6400800" y="3282696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0" name="photo kept"/>
          <p:cNvSpPr/>
          <p:nvPr/>
        </p:nvSpPr>
        <p:spPr>
          <a:xfrm>
            <a:off x="7269480" y="3282696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photo kept"/>
          <p:cNvSpPr/>
          <p:nvPr/>
        </p:nvSpPr>
        <p:spPr>
          <a:xfrm>
            <a:off x="8138160" y="3282696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2" name="photo dropped"/>
          <p:cNvSpPr/>
          <p:nvPr/>
        </p:nvSpPr>
        <p:spPr>
          <a:xfrm>
            <a:off x="9006840" y="3282696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3" name="photo dropped"/>
          <p:cNvSpPr/>
          <p:nvPr/>
        </p:nvSpPr>
        <p:spPr>
          <a:xfrm>
            <a:off x="9875520" y="3282696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4" name="photo kept"/>
          <p:cNvSpPr/>
          <p:nvPr/>
        </p:nvSpPr>
        <p:spPr>
          <a:xfrm>
            <a:off x="10744200" y="3282696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5" name="photo kept"/>
          <p:cNvSpPr/>
          <p:nvPr/>
        </p:nvSpPr>
        <p:spPr>
          <a:xfrm>
            <a:off x="6400800" y="4306824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6" name="photo dropped"/>
          <p:cNvSpPr/>
          <p:nvPr/>
        </p:nvSpPr>
        <p:spPr>
          <a:xfrm>
            <a:off x="7269480" y="4306824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7" name="photo dropped"/>
          <p:cNvSpPr/>
          <p:nvPr/>
        </p:nvSpPr>
        <p:spPr>
          <a:xfrm>
            <a:off x="8138160" y="4306824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8" name="photo kept"/>
          <p:cNvSpPr/>
          <p:nvPr/>
        </p:nvSpPr>
        <p:spPr>
          <a:xfrm>
            <a:off x="9006840" y="4306824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9" name="photo dropped"/>
          <p:cNvSpPr/>
          <p:nvPr/>
        </p:nvSpPr>
        <p:spPr>
          <a:xfrm>
            <a:off x="9875520" y="4306824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0" name="photo dropped"/>
          <p:cNvSpPr/>
          <p:nvPr/>
        </p:nvSpPr>
        <p:spPr>
          <a:xfrm>
            <a:off x="10744200" y="4306824"/>
            <a:ext cx="749808" cy="896112"/>
          </a:xfrm>
          <a:prstGeom prst="roundRect">
            <a:avLst>
              <a:gd name="adj" fmla="val 17073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1" name="result"/>
          <p:cNvSpPr/>
          <p:nvPr/>
        </p:nvSpPr>
        <p:spPr>
          <a:xfrm>
            <a:off x="6400800" y="5440680"/>
            <a:ext cx="201168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2" name="result label"/>
          <p:cNvSpPr txBox="1"/>
          <p:nvPr/>
        </p:nvSpPr>
        <p:spPr>
          <a:xfrm>
            <a:off x="6400800" y="5440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40장 → 12장</a:t>
            </a:r>
            <a:endParaRPr lang="en-US" sz="12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3" name="Text 31"/>
          <p:cNvSpPr txBox="1"/>
          <p:nvPr/>
        </p:nvSpPr>
        <p:spPr>
          <a:xfrm>
            <a:off x="8595360" y="54406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검정 = 남긴 사진 · 회색 = 뺀 사진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C5C391B9-0406-C8BD-D422-716DEB14F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tag"/>
          <p:cNvSpPr/>
          <p:nvPr/>
        </p:nvSpPr>
        <p:spPr>
          <a:xfrm>
            <a:off x="685800" y="68580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step tag label"/>
          <p:cNvSpPr txBox="1"/>
          <p:nvPr/>
        </p:nvSpPr>
        <p:spPr>
          <a:xfrm>
            <a:off x="685800" y="68580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04 / 06 · 움직이기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123444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사진이 움직입니다.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5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2880360"/>
            <a:ext cx="4937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정지 사진이 AI로 살아 있는 영상 컷이 돼요.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description"/>
          <p:cNvSpPr txBox="1"/>
          <p:nvPr/>
        </p:nvSpPr>
        <p:spPr>
          <a:xfrm>
            <a:off x="685800" y="3840480"/>
            <a:ext cx="5120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사진 한 장이 3~5초 움직이는 영상 컷이 돼요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옷은 사람이 걷듯, 제품은 카메라가 돌듯 자연스럽게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마음에 안 드는 컷만 골라 다시 만들 수 있어요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before phone bezel"/>
          <p:cNvSpPr/>
          <p:nvPr/>
        </p:nvSpPr>
        <p:spPr>
          <a:xfrm>
            <a:off x="6675120" y="1234440"/>
            <a:ext cx="2057400" cy="4206240"/>
          </a:xfrm>
          <a:prstGeom prst="roundRect">
            <a:avLst>
              <a:gd name="adj" fmla="val 1333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before phone screen"/>
          <p:cNvSpPr/>
          <p:nvPr/>
        </p:nvSpPr>
        <p:spPr>
          <a:xfrm>
            <a:off x="6757416" y="1316736"/>
            <a:ext cx="1892808" cy="4041648"/>
          </a:xfrm>
          <a:prstGeom prst="roundRect">
            <a:avLst>
              <a:gd name="adj" fmla="val 1062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still photo"/>
          <p:cNvSpPr/>
          <p:nvPr/>
        </p:nvSpPr>
        <p:spPr>
          <a:xfrm>
            <a:off x="6986016" y="1956816"/>
            <a:ext cx="1435608" cy="2578608"/>
          </a:xfrm>
          <a:prstGeom prst="roundRect">
            <a:avLst>
              <a:gd name="adj" fmla="val 9554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 txBox="1"/>
          <p:nvPr/>
        </p:nvSpPr>
        <p:spPr>
          <a:xfrm>
            <a:off x="6675120" y="553212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사진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882396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2"/>
                </a:solidFill>
              </a:rPr>
              <a:t>→</a:t>
            </a:r>
            <a:endParaRPr lang="en-US" sz="2800" dirty="0"/>
          </a:p>
        </p:txBody>
      </p:sp>
      <p:sp>
        <p:nvSpPr>
          <p:cNvPr id="12" name="after phone bezel"/>
          <p:cNvSpPr/>
          <p:nvPr/>
        </p:nvSpPr>
        <p:spPr>
          <a:xfrm>
            <a:off x="9464040" y="1234440"/>
            <a:ext cx="2057400" cy="4206240"/>
          </a:xfrm>
          <a:prstGeom prst="roundRect">
            <a:avLst>
              <a:gd name="adj" fmla="val 13333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after phone screen"/>
          <p:cNvSpPr/>
          <p:nvPr/>
        </p:nvSpPr>
        <p:spPr>
          <a:xfrm>
            <a:off x="9546336" y="1316736"/>
            <a:ext cx="1892808" cy="4041648"/>
          </a:xfrm>
          <a:prstGeom prst="roundRect">
            <a:avLst>
              <a:gd name="adj" fmla="val 1062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moving cut"/>
          <p:cNvSpPr/>
          <p:nvPr/>
        </p:nvSpPr>
        <p:spPr>
          <a:xfrm>
            <a:off x="9774936" y="1956816"/>
            <a:ext cx="1435608" cy="2578608"/>
          </a:xfrm>
          <a:prstGeom prst="roundRect">
            <a:avLst>
              <a:gd name="adj" fmla="val 9554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play"/>
          <p:cNvSpPr/>
          <p:nvPr/>
        </p:nvSpPr>
        <p:spPr>
          <a:xfrm>
            <a:off x="9820656" y="3108960"/>
            <a:ext cx="1344168" cy="457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play label"/>
          <p:cNvSpPr txBox="1"/>
          <p:nvPr/>
        </p:nvSpPr>
        <p:spPr>
          <a:xfrm>
            <a:off x="9820656" y="3108960"/>
            <a:ext cx="13441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▶ 움직이는 컷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9464040" y="553212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AI 영상 컷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2DDF2819-8C93-69A1-5672-15F90C3CD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tag"/>
          <p:cNvSpPr/>
          <p:nvPr/>
        </p:nvSpPr>
        <p:spPr>
          <a:xfrm>
            <a:off x="685800" y="68580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step tag label"/>
          <p:cNvSpPr txBox="1"/>
          <p:nvPr/>
        </p:nvSpPr>
        <p:spPr>
          <a:xfrm>
            <a:off x="685800" y="68580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05 / 06 · 말하기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123444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말하고, 자막이 따라옵니다.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5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2880360"/>
            <a:ext cx="4937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나레이션 · 자막 · 음악 · 로고 · 엔딩까지. </a:t>
            </a:r>
            <a:r>
              <a:rPr lang="en-US" sz="18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원하는</a:t>
            </a:r>
            <a:r>
              <a:rPr lang="en-US" sz="18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sz="18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곳에서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description"/>
          <p:cNvSpPr txBox="1"/>
          <p:nvPr/>
        </p:nvSpPr>
        <p:spPr>
          <a:xfrm>
            <a:off x="685800" y="3913632"/>
            <a:ext cx="5120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상품 정보로 짧고 귀에 꽂히는 나레이션을 AI가 씁니다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목소리 · 말 빠르기를 고르고, 원하는 </a:t>
            </a:r>
            <a:r>
              <a:rPr lang="en-US" sz="1500" dirty="0" err="1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곳에서</a:t>
            </a: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쉼표까지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자막 · 배경 음악 · 로고 · 인트로 · 엔딩이 자동으로 붙어요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reel phone bezel"/>
          <p:cNvSpPr/>
          <p:nvPr/>
        </p:nvSpPr>
        <p:spPr>
          <a:xfrm>
            <a:off x="6675120" y="1234440"/>
            <a:ext cx="2377440" cy="4480560"/>
          </a:xfrm>
          <a:prstGeom prst="roundRect">
            <a:avLst>
              <a:gd name="adj" fmla="val 11538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reel phone screen"/>
          <p:cNvSpPr/>
          <p:nvPr/>
        </p:nvSpPr>
        <p:spPr>
          <a:xfrm>
            <a:off x="6757416" y="1316736"/>
            <a:ext cx="2212848" cy="4315968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reel frame"/>
          <p:cNvSpPr/>
          <p:nvPr/>
        </p:nvSpPr>
        <p:spPr>
          <a:xfrm>
            <a:off x="6757416" y="1316736"/>
            <a:ext cx="2212848" cy="4315968"/>
          </a:xfrm>
          <a:prstGeom prst="roundRect">
            <a:avLst>
              <a:gd name="adj" fmla="val 9091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subtitle"/>
          <p:cNvSpPr/>
          <p:nvPr/>
        </p:nvSpPr>
        <p:spPr>
          <a:xfrm>
            <a:off x="6940296" y="4626864"/>
            <a:ext cx="1847088" cy="457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subtitle label"/>
          <p:cNvSpPr txBox="1"/>
          <p:nvPr/>
        </p:nvSpPr>
        <p:spPr>
          <a:xfrm>
            <a:off x="6940296" y="4626864"/>
            <a:ext cx="184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가을엔 이 코트 하나면 끝.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6940296" y="14996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chemeClr val="bg1"/>
                </a:solidFill>
              </a:rPr>
              <a:t>POSTON</a:t>
            </a:r>
            <a:endParaRPr lang="en-US" sz="900" dirty="0"/>
          </a:p>
        </p:txBody>
      </p:sp>
      <p:sp>
        <p:nvSpPr>
          <p:cNvPr id="13" name="wave"/>
          <p:cNvSpPr/>
          <p:nvPr/>
        </p:nvSpPr>
        <p:spPr>
          <a:xfrm>
            <a:off x="9326880" y="3127248"/>
            <a:ext cx="64008" cy="32918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wave"/>
          <p:cNvSpPr/>
          <p:nvPr/>
        </p:nvSpPr>
        <p:spPr>
          <a:xfrm>
            <a:off x="9436608" y="2962656"/>
            <a:ext cx="64008" cy="65836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wave"/>
          <p:cNvSpPr/>
          <p:nvPr/>
        </p:nvSpPr>
        <p:spPr>
          <a:xfrm>
            <a:off x="9546336" y="2798064"/>
            <a:ext cx="64008" cy="98755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wave"/>
          <p:cNvSpPr/>
          <p:nvPr/>
        </p:nvSpPr>
        <p:spPr>
          <a:xfrm>
            <a:off x="9656064" y="3017520"/>
            <a:ext cx="64008" cy="54864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wave"/>
          <p:cNvSpPr/>
          <p:nvPr/>
        </p:nvSpPr>
        <p:spPr>
          <a:xfrm>
            <a:off x="9765792" y="3182112"/>
            <a:ext cx="64008" cy="219456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wave"/>
          <p:cNvSpPr/>
          <p:nvPr/>
        </p:nvSpPr>
        <p:spPr>
          <a:xfrm>
            <a:off x="9875520" y="2907792"/>
            <a:ext cx="64008" cy="768096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9" name="wave"/>
          <p:cNvSpPr/>
          <p:nvPr/>
        </p:nvSpPr>
        <p:spPr>
          <a:xfrm>
            <a:off x="9985248" y="2743200"/>
            <a:ext cx="64008" cy="109728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0" name="wave"/>
          <p:cNvSpPr/>
          <p:nvPr/>
        </p:nvSpPr>
        <p:spPr>
          <a:xfrm>
            <a:off x="10094976" y="2962656"/>
            <a:ext cx="64008" cy="65836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wave"/>
          <p:cNvSpPr/>
          <p:nvPr/>
        </p:nvSpPr>
        <p:spPr>
          <a:xfrm>
            <a:off x="10204704" y="3127248"/>
            <a:ext cx="64008" cy="32918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2" name="wave"/>
          <p:cNvSpPr/>
          <p:nvPr/>
        </p:nvSpPr>
        <p:spPr>
          <a:xfrm>
            <a:off x="10533888" y="3072384"/>
            <a:ext cx="64008" cy="43891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3" name="wave"/>
          <p:cNvSpPr/>
          <p:nvPr/>
        </p:nvSpPr>
        <p:spPr>
          <a:xfrm>
            <a:off x="10643616" y="2852928"/>
            <a:ext cx="64008" cy="8778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4" name="wave"/>
          <p:cNvSpPr/>
          <p:nvPr/>
        </p:nvSpPr>
        <p:spPr>
          <a:xfrm>
            <a:off x="10753344" y="3017520"/>
            <a:ext cx="64008" cy="54864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5" name="wave"/>
          <p:cNvSpPr/>
          <p:nvPr/>
        </p:nvSpPr>
        <p:spPr>
          <a:xfrm>
            <a:off x="10863072" y="2798064"/>
            <a:ext cx="64008" cy="98755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6" name="wave"/>
          <p:cNvSpPr/>
          <p:nvPr/>
        </p:nvSpPr>
        <p:spPr>
          <a:xfrm>
            <a:off x="10972800" y="2962656"/>
            <a:ext cx="64008" cy="65836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7" name="wave"/>
          <p:cNvSpPr/>
          <p:nvPr/>
        </p:nvSpPr>
        <p:spPr>
          <a:xfrm>
            <a:off x="11082528" y="3127248"/>
            <a:ext cx="64008" cy="32918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8" name="wave"/>
          <p:cNvSpPr/>
          <p:nvPr/>
        </p:nvSpPr>
        <p:spPr>
          <a:xfrm>
            <a:off x="11192256" y="2907792"/>
            <a:ext cx="64008" cy="768096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9" name="wave"/>
          <p:cNvSpPr/>
          <p:nvPr/>
        </p:nvSpPr>
        <p:spPr>
          <a:xfrm>
            <a:off x="11301984" y="3072384"/>
            <a:ext cx="64008" cy="43891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0" name="wave"/>
          <p:cNvSpPr/>
          <p:nvPr/>
        </p:nvSpPr>
        <p:spPr>
          <a:xfrm>
            <a:off x="11411712" y="3182112"/>
            <a:ext cx="64008" cy="219456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1" name="pause"/>
          <p:cNvSpPr/>
          <p:nvPr/>
        </p:nvSpPr>
        <p:spPr>
          <a:xfrm>
            <a:off x="10241280" y="2103120"/>
            <a:ext cx="685800" cy="29260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2" name="pause label"/>
          <p:cNvSpPr txBox="1"/>
          <p:nvPr/>
        </p:nvSpPr>
        <p:spPr>
          <a:xfrm>
            <a:off x="10241280" y="2103120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⏸ 1초</a:t>
            </a:r>
            <a:endParaRPr lang="en-US" sz="9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3" name="feature"/>
          <p:cNvSpPr/>
          <p:nvPr/>
        </p:nvSpPr>
        <p:spPr>
          <a:xfrm>
            <a:off x="9326880" y="4206240"/>
            <a:ext cx="105156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feature label"/>
          <p:cNvSpPr txBox="1"/>
          <p:nvPr/>
        </p:nvSpPr>
        <p:spPr>
          <a:xfrm>
            <a:off x="9326880" y="420624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나레이션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5" name="feature"/>
          <p:cNvSpPr/>
          <p:nvPr/>
        </p:nvSpPr>
        <p:spPr>
          <a:xfrm>
            <a:off x="10469880" y="4206240"/>
            <a:ext cx="105156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6" name="feature label"/>
          <p:cNvSpPr txBox="1"/>
          <p:nvPr/>
        </p:nvSpPr>
        <p:spPr>
          <a:xfrm>
            <a:off x="10469880" y="420624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자막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7" name="feature"/>
          <p:cNvSpPr/>
          <p:nvPr/>
        </p:nvSpPr>
        <p:spPr>
          <a:xfrm>
            <a:off x="9326880" y="4663440"/>
            <a:ext cx="105156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8" name="feature label"/>
          <p:cNvSpPr txBox="1"/>
          <p:nvPr/>
        </p:nvSpPr>
        <p:spPr>
          <a:xfrm>
            <a:off x="9326880" y="466344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음악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9" name="feature"/>
          <p:cNvSpPr/>
          <p:nvPr/>
        </p:nvSpPr>
        <p:spPr>
          <a:xfrm>
            <a:off x="10469880" y="4663440"/>
            <a:ext cx="105156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0" name="feature label"/>
          <p:cNvSpPr txBox="1"/>
          <p:nvPr/>
        </p:nvSpPr>
        <p:spPr>
          <a:xfrm>
            <a:off x="10469880" y="466344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로고 · 엔딩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  <p:pic>
        <p:nvPicPr>
          <p:cNvPr id="43" name="그림 42">
            <a:extLst>
              <a:ext uri="{FF2B5EF4-FFF2-40B4-BE49-F238E27FC236}">
                <a16:creationId xmlns:a16="http://schemas.microsoft.com/office/drawing/2014/main" id="{F7DE2DC8-CCDD-FD78-B6FB-3E80196F9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tag"/>
          <p:cNvSpPr/>
          <p:nvPr/>
        </p:nvSpPr>
        <p:spPr>
          <a:xfrm>
            <a:off x="685800" y="68580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step tag label"/>
          <p:cNvSpPr txBox="1"/>
          <p:nvPr/>
        </p:nvSpPr>
        <p:spPr>
          <a:xfrm>
            <a:off x="685800" y="68580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06 / 06 · 올리기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123444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알아서 올라갑니다.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5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2880360"/>
            <a:ext cx="4937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인스타 릴스 · 유튜브 쇼츠 · 틱톡 · 스레드. 하루 3칸, 빈 칸부터 자동으로.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description"/>
          <p:cNvSpPr txBox="1"/>
          <p:nvPr/>
        </p:nvSpPr>
        <p:spPr>
          <a:xfrm>
            <a:off x="685800" y="3840480"/>
            <a:ext cx="5120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인스타 릴스 · 유튜브 쇼츠 · 틱톡 · 스레드를 한 번에 연결해요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채널마다 하루 12:00 · 18:00 · 21:00, 가장 가까운 빈 칸으로 예약돼요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accent2"/>
                </a:solidFill>
                <a:latin typeface="페이퍼로지 5 Medium" pitchFamily="2" charset="-127"/>
                <a:ea typeface="페이퍼로지 5 Medium" pitchFamily="2" charset="-127"/>
              </a:rPr>
              <a:t>같은 영상이 같은 채널에 두 번 올라가지 않아요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queue calendar"/>
          <p:cNvSpPr/>
          <p:nvPr/>
        </p:nvSpPr>
        <p:spPr>
          <a:xfrm>
            <a:off x="6400800" y="1234440"/>
            <a:ext cx="5120640" cy="4480560"/>
          </a:xfrm>
          <a:prstGeom prst="roundRect">
            <a:avLst>
              <a:gd name="adj" fmla="val 5102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 txBox="1"/>
          <p:nvPr/>
        </p:nvSpPr>
        <p:spPr>
          <a:xfrm>
            <a:off x="7269480" y="14630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2"/>
                </a:solidFill>
              </a:rPr>
              <a:t>월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8092440" y="14630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2"/>
                </a:solidFill>
              </a:rPr>
              <a:t>화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915400" y="14630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2"/>
                </a:solidFill>
              </a:rPr>
              <a:t>수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9738360" y="14630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2"/>
                </a:solidFill>
              </a:rPr>
              <a:t>목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0561320" y="14630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2"/>
                </a:solidFill>
              </a:rPr>
              <a:t>금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187452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12:00</a:t>
            </a:r>
            <a:endParaRPr lang="en-US" sz="1000" dirty="0"/>
          </a:p>
        </p:txBody>
      </p:sp>
      <p:sp>
        <p:nvSpPr>
          <p:cNvPr id="14" name="slot"/>
          <p:cNvSpPr/>
          <p:nvPr/>
        </p:nvSpPr>
        <p:spPr>
          <a:xfrm>
            <a:off x="7269480" y="182880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7315200" y="190195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7315200" y="212140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7315200" y="234086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7315200" y="256032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9" name="slot"/>
          <p:cNvSpPr/>
          <p:nvPr/>
        </p:nvSpPr>
        <p:spPr>
          <a:xfrm>
            <a:off x="8092440" y="182880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8138160" y="190195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8138160" y="212140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8138160" y="234086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8138160" y="256032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4" name="slot"/>
          <p:cNvSpPr/>
          <p:nvPr/>
        </p:nvSpPr>
        <p:spPr>
          <a:xfrm>
            <a:off x="8915400" y="182880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8961120" y="190195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8961120" y="212140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8961120" y="234086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8961120" y="256032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9" name="slot"/>
          <p:cNvSpPr/>
          <p:nvPr/>
        </p:nvSpPr>
        <p:spPr>
          <a:xfrm>
            <a:off x="9738360" y="182880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0" name="Text 28"/>
          <p:cNvSpPr txBox="1"/>
          <p:nvPr/>
        </p:nvSpPr>
        <p:spPr>
          <a:xfrm>
            <a:off x="9784080" y="190195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9784080" y="212140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2" name="Text 30"/>
          <p:cNvSpPr txBox="1"/>
          <p:nvPr/>
        </p:nvSpPr>
        <p:spPr>
          <a:xfrm>
            <a:off x="9784080" y="234086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3" name="Text 31"/>
          <p:cNvSpPr txBox="1"/>
          <p:nvPr/>
        </p:nvSpPr>
        <p:spPr>
          <a:xfrm>
            <a:off x="9784080" y="256032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4" name="slot"/>
          <p:cNvSpPr/>
          <p:nvPr/>
        </p:nvSpPr>
        <p:spPr>
          <a:xfrm>
            <a:off x="10561320" y="182880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5" name="Text 33"/>
          <p:cNvSpPr txBox="1"/>
          <p:nvPr/>
        </p:nvSpPr>
        <p:spPr>
          <a:xfrm>
            <a:off x="10607040" y="190195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6" name="Text 34"/>
          <p:cNvSpPr txBox="1"/>
          <p:nvPr/>
        </p:nvSpPr>
        <p:spPr>
          <a:xfrm>
            <a:off x="10607040" y="212140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7" name="Text 35"/>
          <p:cNvSpPr txBox="1"/>
          <p:nvPr/>
        </p:nvSpPr>
        <p:spPr>
          <a:xfrm>
            <a:off x="10607040" y="234086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8" name="Text 36"/>
          <p:cNvSpPr txBox="1"/>
          <p:nvPr/>
        </p:nvSpPr>
        <p:spPr>
          <a:xfrm>
            <a:off x="10607040" y="256032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9" name="Text 37"/>
          <p:cNvSpPr txBox="1"/>
          <p:nvPr/>
        </p:nvSpPr>
        <p:spPr>
          <a:xfrm>
            <a:off x="6537960" y="306324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18:00</a:t>
            </a:r>
            <a:endParaRPr lang="en-US" sz="1000" dirty="0"/>
          </a:p>
        </p:txBody>
      </p:sp>
      <p:sp>
        <p:nvSpPr>
          <p:cNvPr id="40" name="slot"/>
          <p:cNvSpPr/>
          <p:nvPr/>
        </p:nvSpPr>
        <p:spPr>
          <a:xfrm>
            <a:off x="7269480" y="301752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1" name="Text 39"/>
          <p:cNvSpPr txBox="1"/>
          <p:nvPr/>
        </p:nvSpPr>
        <p:spPr>
          <a:xfrm>
            <a:off x="7315200" y="309067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2" name="Text 40"/>
          <p:cNvSpPr txBox="1"/>
          <p:nvPr/>
        </p:nvSpPr>
        <p:spPr>
          <a:xfrm>
            <a:off x="7315200" y="331012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3" name="Text 41"/>
          <p:cNvSpPr txBox="1"/>
          <p:nvPr/>
        </p:nvSpPr>
        <p:spPr>
          <a:xfrm>
            <a:off x="7315200" y="352958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4" name="Text 42"/>
          <p:cNvSpPr txBox="1"/>
          <p:nvPr/>
        </p:nvSpPr>
        <p:spPr>
          <a:xfrm>
            <a:off x="7315200" y="374904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5" name="slot"/>
          <p:cNvSpPr/>
          <p:nvPr/>
        </p:nvSpPr>
        <p:spPr>
          <a:xfrm>
            <a:off x="8092440" y="301752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6" name="Text 44"/>
          <p:cNvSpPr txBox="1"/>
          <p:nvPr/>
        </p:nvSpPr>
        <p:spPr>
          <a:xfrm>
            <a:off x="8138160" y="309067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7" name="Text 45"/>
          <p:cNvSpPr txBox="1"/>
          <p:nvPr/>
        </p:nvSpPr>
        <p:spPr>
          <a:xfrm>
            <a:off x="8138160" y="331012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8" name="Text 46"/>
          <p:cNvSpPr txBox="1"/>
          <p:nvPr/>
        </p:nvSpPr>
        <p:spPr>
          <a:xfrm>
            <a:off x="8138160" y="352958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9" name="Text 47"/>
          <p:cNvSpPr txBox="1"/>
          <p:nvPr/>
        </p:nvSpPr>
        <p:spPr>
          <a:xfrm>
            <a:off x="8138160" y="374904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0" name="slot"/>
          <p:cNvSpPr/>
          <p:nvPr/>
        </p:nvSpPr>
        <p:spPr>
          <a:xfrm>
            <a:off x="8915400" y="301752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1" name="Text 49"/>
          <p:cNvSpPr txBox="1"/>
          <p:nvPr/>
        </p:nvSpPr>
        <p:spPr>
          <a:xfrm>
            <a:off x="8961120" y="309067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2" name="Text 50"/>
          <p:cNvSpPr txBox="1"/>
          <p:nvPr/>
        </p:nvSpPr>
        <p:spPr>
          <a:xfrm>
            <a:off x="8961120" y="331012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3" name="Text 51"/>
          <p:cNvSpPr txBox="1"/>
          <p:nvPr/>
        </p:nvSpPr>
        <p:spPr>
          <a:xfrm>
            <a:off x="8961120" y="352958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4" name="Text 52"/>
          <p:cNvSpPr txBox="1"/>
          <p:nvPr/>
        </p:nvSpPr>
        <p:spPr>
          <a:xfrm>
            <a:off x="8961120" y="374904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5" name="slot"/>
          <p:cNvSpPr/>
          <p:nvPr/>
        </p:nvSpPr>
        <p:spPr>
          <a:xfrm>
            <a:off x="9738360" y="301752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6" name="Text 54"/>
          <p:cNvSpPr txBox="1"/>
          <p:nvPr/>
        </p:nvSpPr>
        <p:spPr>
          <a:xfrm>
            <a:off x="9784080" y="309067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7" name="Text 55"/>
          <p:cNvSpPr txBox="1"/>
          <p:nvPr/>
        </p:nvSpPr>
        <p:spPr>
          <a:xfrm>
            <a:off x="9784080" y="331012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8" name="Text 56"/>
          <p:cNvSpPr txBox="1"/>
          <p:nvPr/>
        </p:nvSpPr>
        <p:spPr>
          <a:xfrm>
            <a:off x="9784080" y="352958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9" name="Text 57"/>
          <p:cNvSpPr txBox="1"/>
          <p:nvPr/>
        </p:nvSpPr>
        <p:spPr>
          <a:xfrm>
            <a:off x="9784080" y="374904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0" name="slot"/>
          <p:cNvSpPr/>
          <p:nvPr/>
        </p:nvSpPr>
        <p:spPr>
          <a:xfrm>
            <a:off x="10561320" y="301752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1" name="Text 59"/>
          <p:cNvSpPr txBox="1"/>
          <p:nvPr/>
        </p:nvSpPr>
        <p:spPr>
          <a:xfrm>
            <a:off x="10607040" y="309067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2" name="Text 60"/>
          <p:cNvSpPr txBox="1"/>
          <p:nvPr/>
        </p:nvSpPr>
        <p:spPr>
          <a:xfrm>
            <a:off x="10607040" y="331012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3" name="Text 61"/>
          <p:cNvSpPr txBox="1"/>
          <p:nvPr/>
        </p:nvSpPr>
        <p:spPr>
          <a:xfrm>
            <a:off x="10607040" y="352958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4" name="Text 62"/>
          <p:cNvSpPr txBox="1"/>
          <p:nvPr/>
        </p:nvSpPr>
        <p:spPr>
          <a:xfrm>
            <a:off x="10607040" y="374904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5" name="Text 63"/>
          <p:cNvSpPr txBox="1"/>
          <p:nvPr/>
        </p:nvSpPr>
        <p:spPr>
          <a:xfrm>
            <a:off x="6537960" y="425196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21:00</a:t>
            </a:r>
            <a:endParaRPr lang="en-US" sz="1000" dirty="0"/>
          </a:p>
        </p:txBody>
      </p:sp>
      <p:sp>
        <p:nvSpPr>
          <p:cNvPr id="66" name="slot"/>
          <p:cNvSpPr/>
          <p:nvPr/>
        </p:nvSpPr>
        <p:spPr>
          <a:xfrm>
            <a:off x="7269480" y="420624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7" name="Text 65"/>
          <p:cNvSpPr txBox="1"/>
          <p:nvPr/>
        </p:nvSpPr>
        <p:spPr>
          <a:xfrm>
            <a:off x="7315200" y="427939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8" name="Text 66"/>
          <p:cNvSpPr txBox="1"/>
          <p:nvPr/>
        </p:nvSpPr>
        <p:spPr>
          <a:xfrm>
            <a:off x="7315200" y="449884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</a:rPr>
              <a:t>YT</a:t>
            </a:r>
            <a:endParaRPr lang="en-US" sz="800" dirty="0"/>
          </a:p>
        </p:txBody>
      </p:sp>
      <p:sp>
        <p:nvSpPr>
          <p:cNvPr id="69" name="Text 67"/>
          <p:cNvSpPr txBox="1"/>
          <p:nvPr/>
        </p:nvSpPr>
        <p:spPr>
          <a:xfrm>
            <a:off x="7315200" y="471830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0" name="Text 68"/>
          <p:cNvSpPr txBox="1"/>
          <p:nvPr/>
        </p:nvSpPr>
        <p:spPr>
          <a:xfrm>
            <a:off x="7315200" y="493776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1" name="slot"/>
          <p:cNvSpPr/>
          <p:nvPr/>
        </p:nvSpPr>
        <p:spPr>
          <a:xfrm>
            <a:off x="8092440" y="420624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2" name="Text 70"/>
          <p:cNvSpPr txBox="1"/>
          <p:nvPr/>
        </p:nvSpPr>
        <p:spPr>
          <a:xfrm>
            <a:off x="8138160" y="427939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3" name="Text 71"/>
          <p:cNvSpPr txBox="1"/>
          <p:nvPr/>
        </p:nvSpPr>
        <p:spPr>
          <a:xfrm>
            <a:off x="8138160" y="449884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4" name="Text 72"/>
          <p:cNvSpPr txBox="1"/>
          <p:nvPr/>
        </p:nvSpPr>
        <p:spPr>
          <a:xfrm>
            <a:off x="8138160" y="471830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5" name="Text 73"/>
          <p:cNvSpPr txBox="1"/>
          <p:nvPr/>
        </p:nvSpPr>
        <p:spPr>
          <a:xfrm>
            <a:off x="8138160" y="493776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6" name="slot"/>
          <p:cNvSpPr/>
          <p:nvPr/>
        </p:nvSpPr>
        <p:spPr>
          <a:xfrm>
            <a:off x="8915400" y="420624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7" name="Text 75"/>
          <p:cNvSpPr txBox="1"/>
          <p:nvPr/>
        </p:nvSpPr>
        <p:spPr>
          <a:xfrm>
            <a:off x="8961120" y="427939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8" name="Text 76"/>
          <p:cNvSpPr txBox="1"/>
          <p:nvPr/>
        </p:nvSpPr>
        <p:spPr>
          <a:xfrm>
            <a:off x="8961120" y="449884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9" name="Text 77"/>
          <p:cNvSpPr txBox="1"/>
          <p:nvPr/>
        </p:nvSpPr>
        <p:spPr>
          <a:xfrm>
            <a:off x="8961120" y="471830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0" name="Text 78"/>
          <p:cNvSpPr txBox="1"/>
          <p:nvPr/>
        </p:nvSpPr>
        <p:spPr>
          <a:xfrm>
            <a:off x="8961120" y="493776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1" name="slot"/>
          <p:cNvSpPr/>
          <p:nvPr/>
        </p:nvSpPr>
        <p:spPr>
          <a:xfrm>
            <a:off x="9738360" y="420624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2" name="Text 80"/>
          <p:cNvSpPr txBox="1"/>
          <p:nvPr/>
        </p:nvSpPr>
        <p:spPr>
          <a:xfrm>
            <a:off x="9784080" y="427939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IG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3" name="Text 81"/>
          <p:cNvSpPr txBox="1"/>
          <p:nvPr/>
        </p:nvSpPr>
        <p:spPr>
          <a:xfrm>
            <a:off x="9784080" y="449884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YT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4" name="Text 82"/>
          <p:cNvSpPr txBox="1"/>
          <p:nvPr/>
        </p:nvSpPr>
        <p:spPr>
          <a:xfrm>
            <a:off x="9784080" y="471830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TT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5" name="Text 83"/>
          <p:cNvSpPr txBox="1"/>
          <p:nvPr/>
        </p:nvSpPr>
        <p:spPr>
          <a:xfrm>
            <a:off x="9784080" y="493776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@</a:t>
            </a:r>
            <a:endParaRPr lang="en-US" sz="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6" name="slot"/>
          <p:cNvSpPr/>
          <p:nvPr/>
        </p:nvSpPr>
        <p:spPr>
          <a:xfrm>
            <a:off x="10561320" y="4206240"/>
            <a:ext cx="731520" cy="100584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pic>
        <p:nvPicPr>
          <p:cNvPr id="89" name="그림 88">
            <a:extLst>
              <a:ext uri="{FF2B5EF4-FFF2-40B4-BE49-F238E27FC236}">
                <a16:creationId xmlns:a16="http://schemas.microsoft.com/office/drawing/2014/main" id="{1A57500D-1F75-F17D-030A-49C4DB44F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6400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다음 날 아침, 이렇게 와 있습니다.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141732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상품 주소를 넣은 날 밤, POSTON이 영상을 만들고 예약해 둡니다. 다음 날 아침이면 인스타 릴스 · 유튜브 쇼츠 · 틱톡 · 스레드에 같은 상품 영상이 채널에 맞게 올라가 있어요.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인스타 릴스 bezel"/>
          <p:cNvSpPr/>
          <p:nvPr/>
        </p:nvSpPr>
        <p:spPr>
          <a:xfrm>
            <a:off x="1417320" y="2194560"/>
            <a:ext cx="1920240" cy="3657600"/>
          </a:xfrm>
          <a:prstGeom prst="roundRect">
            <a:avLst>
              <a:gd name="adj" fmla="val 14286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" name="인스타 릴스 screen"/>
          <p:cNvSpPr/>
          <p:nvPr/>
        </p:nvSpPr>
        <p:spPr>
          <a:xfrm>
            <a:off x="1499616" y="2276856"/>
            <a:ext cx="1755648" cy="3493008"/>
          </a:xfrm>
          <a:prstGeom prst="roundRect">
            <a:avLst>
              <a:gd name="adj" fmla="val 1145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인스타 릴스 video"/>
          <p:cNvSpPr/>
          <p:nvPr/>
        </p:nvSpPr>
        <p:spPr>
          <a:xfrm>
            <a:off x="1636776" y="2734056"/>
            <a:ext cx="1481328" cy="2304288"/>
          </a:xfrm>
          <a:prstGeom prst="roundRect">
            <a:avLst>
              <a:gd name="adj" fmla="val 8642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인스타 릴스 label"/>
          <p:cNvSpPr/>
          <p:nvPr/>
        </p:nvSpPr>
        <p:spPr>
          <a:xfrm>
            <a:off x="1682496" y="2386584"/>
            <a:ext cx="1389888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" name="인스타 릴스 label label"/>
          <p:cNvSpPr txBox="1"/>
          <p:nvPr/>
        </p:nvSpPr>
        <p:spPr>
          <a:xfrm>
            <a:off x="1682496" y="2386584"/>
            <a:ext cx="1389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인스타 릴스</a:t>
            </a:r>
            <a:endParaRPr lang="en-US" sz="9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9" name="posted"/>
          <p:cNvSpPr/>
          <p:nvPr/>
        </p:nvSpPr>
        <p:spPr>
          <a:xfrm>
            <a:off x="1682496" y="5202936"/>
            <a:ext cx="1389888" cy="3657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0" name="posted label"/>
          <p:cNvSpPr txBox="1"/>
          <p:nvPr/>
        </p:nvSpPr>
        <p:spPr>
          <a:xfrm>
            <a:off x="1682496" y="5202936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올라감 · 09:00</a:t>
            </a:r>
            <a:endParaRPr lang="en-US" sz="9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1" name="유튜브 쇼츠 bezel"/>
          <p:cNvSpPr/>
          <p:nvPr/>
        </p:nvSpPr>
        <p:spPr>
          <a:xfrm>
            <a:off x="3840480" y="2194560"/>
            <a:ext cx="1920240" cy="3657600"/>
          </a:xfrm>
          <a:prstGeom prst="roundRect">
            <a:avLst>
              <a:gd name="adj" fmla="val 14286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2" name="유튜브 쇼츠 screen"/>
          <p:cNvSpPr/>
          <p:nvPr/>
        </p:nvSpPr>
        <p:spPr>
          <a:xfrm>
            <a:off x="3922776" y="2276856"/>
            <a:ext cx="1755648" cy="3493008"/>
          </a:xfrm>
          <a:prstGeom prst="roundRect">
            <a:avLst>
              <a:gd name="adj" fmla="val 1145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3" name="유튜브 쇼츠 video"/>
          <p:cNvSpPr/>
          <p:nvPr/>
        </p:nvSpPr>
        <p:spPr>
          <a:xfrm>
            <a:off x="4059936" y="2734056"/>
            <a:ext cx="1481328" cy="2304288"/>
          </a:xfrm>
          <a:prstGeom prst="roundRect">
            <a:avLst>
              <a:gd name="adj" fmla="val 8642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4" name="유튜브 쇼츠 label"/>
          <p:cNvSpPr/>
          <p:nvPr/>
        </p:nvSpPr>
        <p:spPr>
          <a:xfrm>
            <a:off x="4105656" y="2386584"/>
            <a:ext cx="1389888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5" name="유튜브 쇼츠 label label"/>
          <p:cNvSpPr txBox="1"/>
          <p:nvPr/>
        </p:nvSpPr>
        <p:spPr>
          <a:xfrm>
            <a:off x="4105656" y="2386584"/>
            <a:ext cx="1389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유튜브 쇼츠</a:t>
            </a:r>
            <a:endParaRPr lang="en-US" sz="9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6" name="posted"/>
          <p:cNvSpPr/>
          <p:nvPr/>
        </p:nvSpPr>
        <p:spPr>
          <a:xfrm>
            <a:off x="4105656" y="5202936"/>
            <a:ext cx="1389888" cy="3657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7" name="posted label"/>
          <p:cNvSpPr txBox="1"/>
          <p:nvPr/>
        </p:nvSpPr>
        <p:spPr>
          <a:xfrm>
            <a:off x="4105656" y="5202936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올라감 · 09:00</a:t>
            </a:r>
            <a:endParaRPr lang="en-US" sz="9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8" name="틱톡 bezel"/>
          <p:cNvSpPr/>
          <p:nvPr/>
        </p:nvSpPr>
        <p:spPr>
          <a:xfrm>
            <a:off x="6263640" y="2194560"/>
            <a:ext cx="1920240" cy="3657600"/>
          </a:xfrm>
          <a:prstGeom prst="roundRect">
            <a:avLst>
              <a:gd name="adj" fmla="val 14286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9" name="틱톡 screen"/>
          <p:cNvSpPr/>
          <p:nvPr/>
        </p:nvSpPr>
        <p:spPr>
          <a:xfrm>
            <a:off x="6345936" y="2276856"/>
            <a:ext cx="1755648" cy="3493008"/>
          </a:xfrm>
          <a:prstGeom prst="roundRect">
            <a:avLst>
              <a:gd name="adj" fmla="val 1145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0" name="틱톡 video"/>
          <p:cNvSpPr/>
          <p:nvPr/>
        </p:nvSpPr>
        <p:spPr>
          <a:xfrm>
            <a:off x="6483096" y="2734056"/>
            <a:ext cx="1481328" cy="2304288"/>
          </a:xfrm>
          <a:prstGeom prst="roundRect">
            <a:avLst>
              <a:gd name="adj" fmla="val 8642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1" name="틱톡 label"/>
          <p:cNvSpPr/>
          <p:nvPr/>
        </p:nvSpPr>
        <p:spPr>
          <a:xfrm>
            <a:off x="6528816" y="2386584"/>
            <a:ext cx="1389888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2" name="틱톡 label label"/>
          <p:cNvSpPr txBox="1"/>
          <p:nvPr/>
        </p:nvSpPr>
        <p:spPr>
          <a:xfrm>
            <a:off x="6528816" y="2386584"/>
            <a:ext cx="1389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틱톡</a:t>
            </a:r>
            <a:endParaRPr lang="en-US" sz="9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3" name="posted"/>
          <p:cNvSpPr/>
          <p:nvPr/>
        </p:nvSpPr>
        <p:spPr>
          <a:xfrm>
            <a:off x="6528816" y="5202936"/>
            <a:ext cx="1389888" cy="3657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4" name="posted label"/>
          <p:cNvSpPr txBox="1"/>
          <p:nvPr/>
        </p:nvSpPr>
        <p:spPr>
          <a:xfrm>
            <a:off x="6528816" y="5202936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올라감 · 09:00</a:t>
            </a:r>
            <a:endParaRPr lang="en-US" sz="9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스레드 bezel"/>
          <p:cNvSpPr/>
          <p:nvPr/>
        </p:nvSpPr>
        <p:spPr>
          <a:xfrm>
            <a:off x="8686800" y="2194560"/>
            <a:ext cx="1920240" cy="3657600"/>
          </a:xfrm>
          <a:prstGeom prst="roundRect">
            <a:avLst>
              <a:gd name="adj" fmla="val 14286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6" name="스레드 screen"/>
          <p:cNvSpPr/>
          <p:nvPr/>
        </p:nvSpPr>
        <p:spPr>
          <a:xfrm>
            <a:off x="8769096" y="2276856"/>
            <a:ext cx="1755648" cy="3493008"/>
          </a:xfrm>
          <a:prstGeom prst="roundRect">
            <a:avLst>
              <a:gd name="adj" fmla="val 1145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7" name="스레드 video"/>
          <p:cNvSpPr/>
          <p:nvPr/>
        </p:nvSpPr>
        <p:spPr>
          <a:xfrm>
            <a:off x="8906256" y="2734056"/>
            <a:ext cx="1481328" cy="2304288"/>
          </a:xfrm>
          <a:prstGeom prst="roundRect">
            <a:avLst>
              <a:gd name="adj" fmla="val 8642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8" name="스레드 label"/>
          <p:cNvSpPr/>
          <p:nvPr/>
        </p:nvSpPr>
        <p:spPr>
          <a:xfrm>
            <a:off x="8951976" y="2386584"/>
            <a:ext cx="1389888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9" name="스레드 label label"/>
          <p:cNvSpPr txBox="1"/>
          <p:nvPr/>
        </p:nvSpPr>
        <p:spPr>
          <a:xfrm>
            <a:off x="8951976" y="2386584"/>
            <a:ext cx="1389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스레드</a:t>
            </a:r>
            <a:endParaRPr lang="en-US" sz="9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0" name="posted"/>
          <p:cNvSpPr/>
          <p:nvPr/>
        </p:nvSpPr>
        <p:spPr>
          <a:xfrm>
            <a:off x="8951976" y="5202936"/>
            <a:ext cx="1389888" cy="3657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1" name="posted label"/>
          <p:cNvSpPr txBox="1"/>
          <p:nvPr/>
        </p:nvSpPr>
        <p:spPr>
          <a:xfrm>
            <a:off x="8951976" y="5202936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올라감 · 09:00</a:t>
            </a:r>
            <a:endParaRPr lang="en-US" sz="9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EC33D9A6-0AC9-CA6D-ACA2-B322310C8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rl field"/>
          <p:cNvSpPr/>
          <p:nvPr/>
        </p:nvSpPr>
        <p:spPr>
          <a:xfrm>
            <a:off x="685800" y="5195534"/>
            <a:ext cx="7680960" cy="7315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 txBox="1"/>
          <p:nvPr/>
        </p:nvSpPr>
        <p:spPr>
          <a:xfrm>
            <a:off x="1097280" y="5195534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https://myshop.co.kr/product/1024</a:t>
            </a:r>
            <a:endParaRPr lang="en-US" sz="1800" dirty="0"/>
          </a:p>
        </p:txBody>
      </p:sp>
      <p:sp>
        <p:nvSpPr>
          <p:cNvPr id="6" name="auto step"/>
          <p:cNvSpPr/>
          <p:nvPr/>
        </p:nvSpPr>
        <p:spPr>
          <a:xfrm>
            <a:off x="8549640" y="4966934"/>
            <a:ext cx="8686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auto step label"/>
          <p:cNvSpPr txBox="1"/>
          <p:nvPr/>
        </p:nvSpPr>
        <p:spPr>
          <a:xfrm>
            <a:off x="8549640" y="496693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읽기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" name="auto step"/>
          <p:cNvSpPr/>
          <p:nvPr/>
        </p:nvSpPr>
        <p:spPr>
          <a:xfrm>
            <a:off x="9509760" y="4966934"/>
            <a:ext cx="8686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9" name="auto step label"/>
          <p:cNvSpPr txBox="1"/>
          <p:nvPr/>
        </p:nvSpPr>
        <p:spPr>
          <a:xfrm>
            <a:off x="9509760" y="496693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고르기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0" name="auto step"/>
          <p:cNvSpPr/>
          <p:nvPr/>
        </p:nvSpPr>
        <p:spPr>
          <a:xfrm>
            <a:off x="10469880" y="4966934"/>
            <a:ext cx="8686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1" name="auto step label"/>
          <p:cNvSpPr txBox="1"/>
          <p:nvPr/>
        </p:nvSpPr>
        <p:spPr>
          <a:xfrm>
            <a:off x="10469880" y="496693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움직이기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2" name="auto step"/>
          <p:cNvSpPr/>
          <p:nvPr/>
        </p:nvSpPr>
        <p:spPr>
          <a:xfrm>
            <a:off x="8549640" y="5469854"/>
            <a:ext cx="8686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3" name="auto step label"/>
          <p:cNvSpPr txBox="1"/>
          <p:nvPr/>
        </p:nvSpPr>
        <p:spPr>
          <a:xfrm>
            <a:off x="8549640" y="546985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말하기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4" name="auto step"/>
          <p:cNvSpPr/>
          <p:nvPr/>
        </p:nvSpPr>
        <p:spPr>
          <a:xfrm>
            <a:off x="9509760" y="5469854"/>
            <a:ext cx="8686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5" name="auto step label"/>
          <p:cNvSpPr txBox="1"/>
          <p:nvPr/>
        </p:nvSpPr>
        <p:spPr>
          <a:xfrm>
            <a:off x="9509760" y="546985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올리기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070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FC730483-9C7F-AB25-2EE6-A847F1C0BE5C}"/>
              </a:ext>
            </a:extLst>
          </p:cNvPr>
          <p:cNvSpPr txBox="1">
            <a:spLocks/>
          </p:cNvSpPr>
          <p:nvPr/>
        </p:nvSpPr>
        <p:spPr>
          <a:xfrm>
            <a:off x="685800" y="888274"/>
            <a:ext cx="10789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이 </a:t>
            </a:r>
            <a:r>
              <a:rPr lang="ko-KR" altLang="en-US" dirty="0" err="1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모든게</a:t>
            </a:r>
            <a:r>
              <a:rPr lang="ko-KR" altLang="en-US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URL </a:t>
            </a:r>
            <a:r>
              <a:rPr lang="ko-KR" altLang="en-US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한 줄이면 됩니다</a:t>
            </a:r>
            <a:r>
              <a:rPr lang="en-US" altLang="ko-KR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.</a:t>
            </a:r>
            <a:endParaRPr lang="ko-KR" altLang="en-US" dirty="0">
              <a:solidFill>
                <a:schemeClr val="bg1"/>
              </a:solidFill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2AFF1EEE-A633-430B-F480-EF115DA1CD90}"/>
              </a:ext>
            </a:extLst>
          </p:cNvPr>
          <p:cNvSpPr txBox="1">
            <a:spLocks/>
          </p:cNvSpPr>
          <p:nvPr/>
        </p:nvSpPr>
        <p:spPr>
          <a:xfrm>
            <a:off x="716280" y="2526439"/>
            <a:ext cx="10759440" cy="12476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6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주소만 넣으세요</a:t>
            </a:r>
            <a:r>
              <a:rPr lang="en-US" altLang="ko-KR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.</a:t>
            </a:r>
          </a:p>
          <a:p>
            <a:r>
              <a:rPr lang="ko-KR" altLang="en-US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나머진 </a:t>
            </a:r>
            <a:r>
              <a:rPr lang="ko-KR" altLang="en-US" sz="4000" dirty="0" err="1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포스톤이</a:t>
            </a:r>
            <a:r>
              <a:rPr lang="ko-KR" altLang="en-US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 알아서 합니다</a:t>
            </a:r>
            <a:r>
              <a:rPr lang="en-US" altLang="ko-KR" sz="4000" dirty="0">
                <a:solidFill>
                  <a:srgbClr val="FF5050"/>
                </a:solidFill>
                <a:latin typeface="페이퍼로지 5 Medium" pitchFamily="2" charset="-127"/>
                <a:ea typeface="페이퍼로지 5 Medium" pitchFamily="2" charset="-127"/>
              </a:rPr>
              <a:t>.</a:t>
            </a:r>
            <a:endParaRPr lang="ko-KR" altLang="en-US" sz="4000" dirty="0">
              <a:solidFill>
                <a:srgbClr val="FF5050"/>
              </a:solidFill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21" name="Text 1">
            <a:extLst>
              <a:ext uri="{FF2B5EF4-FFF2-40B4-BE49-F238E27FC236}">
                <a16:creationId xmlns:a16="http://schemas.microsoft.com/office/drawing/2014/main" id="{FCE6102E-73BA-43C0-DE01-9F180A6EB7FD}"/>
              </a:ext>
            </a:extLst>
          </p:cNvPr>
          <p:cNvSpPr txBox="1">
            <a:spLocks/>
          </p:cNvSpPr>
          <p:nvPr/>
        </p:nvSpPr>
        <p:spPr>
          <a:xfrm>
            <a:off x="716280" y="402336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찍고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자르고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자막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넣고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음악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깔고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채널마다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dirty="0" err="1">
                <a:latin typeface="페이퍼로지 5 Medium" pitchFamily="2" charset="-127"/>
                <a:ea typeface="페이퍼로지 5 Medium" pitchFamily="2" charset="-127"/>
              </a:rPr>
              <a:t>올리고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. 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할 시간에 당신은</a:t>
            </a:r>
            <a:endParaRPr lang="en-US" altLang="ko-KR" dirty="0">
              <a:latin typeface="페이퍼로지 5 Medium" pitchFamily="2" charset="-127"/>
              <a:ea typeface="페이퍼로지 5 Medium" pitchFamily="2" charset="-127"/>
            </a:endParaRPr>
          </a:p>
          <a:p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콘텐츠를 신경쓰기만 하면 됩니다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. 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모든 조회수는 콘텐츠 퀄리티에 따라 달라집니다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.</a:t>
            </a: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F37AA38A-3043-9EAB-456B-CF06D1829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4469" y="479417"/>
            <a:ext cx="1346971" cy="40885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701040" y="6400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주소 한 줄 뒤에서 일어나는 일.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701040" y="141732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주소를 넣는 순간부터 채널에 올라가기까지, 사람 손이 닿는 곳은 첫 칸 하나뿐이에요. 나머지 다섯 단계는 POSTON이 이어서 처리합니다.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who you"/>
          <p:cNvSpPr/>
          <p:nvPr/>
        </p:nvSpPr>
        <p:spPr>
          <a:xfrm>
            <a:off x="685800" y="2331720"/>
            <a:ext cx="1481328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" name="who you label"/>
          <p:cNvSpPr txBox="1"/>
          <p:nvPr/>
        </p:nvSpPr>
        <p:spPr>
          <a:xfrm>
            <a:off x="685800" y="2331720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당신</a:t>
            </a:r>
            <a:endParaRPr lang="en-US" sz="12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who poston"/>
          <p:cNvSpPr/>
          <p:nvPr/>
        </p:nvSpPr>
        <p:spPr>
          <a:xfrm>
            <a:off x="2547518" y="2331720"/>
            <a:ext cx="8928202" cy="36576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who poston label"/>
          <p:cNvSpPr txBox="1"/>
          <p:nvPr/>
        </p:nvSpPr>
        <p:spPr>
          <a:xfrm>
            <a:off x="2547518" y="2331720"/>
            <a:ext cx="89282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POSTON이 알아서</a:t>
            </a:r>
            <a:endParaRPr lang="en-US" sz="12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" name="flow box 01"/>
          <p:cNvSpPr/>
          <p:nvPr/>
        </p:nvSpPr>
        <p:spPr>
          <a:xfrm>
            <a:off x="685800" y="2880360"/>
            <a:ext cx="1481328" cy="2606040"/>
          </a:xfrm>
          <a:prstGeom prst="roundRect">
            <a:avLst>
              <a:gd name="adj" fmla="val 15432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9" name="flow num"/>
          <p:cNvSpPr/>
          <p:nvPr/>
        </p:nvSpPr>
        <p:spPr>
          <a:xfrm>
            <a:off x="868680" y="3081528"/>
            <a:ext cx="566928" cy="2926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0" name="flow num label"/>
          <p:cNvSpPr txBox="1"/>
          <p:nvPr/>
        </p:nvSpPr>
        <p:spPr>
          <a:xfrm>
            <a:off x="868680" y="3081528"/>
            <a:ext cx="566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01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868680" y="3566160"/>
            <a:ext cx="1161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주소 넣기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868680" y="4251960"/>
            <a:ext cx="11612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3"/>
                </a:solidFill>
                <a:latin typeface="페이퍼로지 5 Medium" pitchFamily="2" charset="-127"/>
                <a:ea typeface="페이퍼로지 5 Medium" pitchFamily="2" charset="-127"/>
              </a:rPr>
              <a:t>쇼핑몰 · 스토어 상세페이지 주소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3" name="flow arrow"/>
          <p:cNvSpPr/>
          <p:nvPr/>
        </p:nvSpPr>
        <p:spPr>
          <a:xfrm>
            <a:off x="2221992" y="4183380"/>
            <a:ext cx="270662" cy="0"/>
          </a:xfrm>
          <a:prstGeom prst="line">
            <a:avLst/>
          </a:prstGeom>
          <a:noFill/>
          <a:ln w="22225">
            <a:solidFill>
              <a:schemeClr val="tx1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4" name="flow box 02"/>
          <p:cNvSpPr/>
          <p:nvPr/>
        </p:nvSpPr>
        <p:spPr>
          <a:xfrm>
            <a:off x="2547518" y="2880360"/>
            <a:ext cx="1481328" cy="2606040"/>
          </a:xfrm>
          <a:prstGeom prst="roundRect">
            <a:avLst>
              <a:gd name="adj" fmla="val 1543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5" name="flow num"/>
          <p:cNvSpPr/>
          <p:nvPr/>
        </p:nvSpPr>
        <p:spPr>
          <a:xfrm>
            <a:off x="2730398" y="3081528"/>
            <a:ext cx="566928" cy="292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6" name="flow num label"/>
          <p:cNvSpPr txBox="1"/>
          <p:nvPr/>
        </p:nvSpPr>
        <p:spPr>
          <a:xfrm>
            <a:off x="2730398" y="3081528"/>
            <a:ext cx="566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02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2730398" y="3566160"/>
            <a:ext cx="1161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AI가 읽기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2730398" y="4251960"/>
            <a:ext cx="11612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사진 · 가격 · 특징, 글자 속 문구까지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9" name="flow arrow"/>
          <p:cNvSpPr/>
          <p:nvPr/>
        </p:nvSpPr>
        <p:spPr>
          <a:xfrm>
            <a:off x="4083710" y="4183380"/>
            <a:ext cx="270662" cy="0"/>
          </a:xfrm>
          <a:prstGeom prst="line">
            <a:avLst/>
          </a:prstGeom>
          <a:noFill/>
          <a:ln w="22225">
            <a:solidFill>
              <a:schemeClr val="tx1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0" name="flow box 03"/>
          <p:cNvSpPr/>
          <p:nvPr/>
        </p:nvSpPr>
        <p:spPr>
          <a:xfrm>
            <a:off x="4409237" y="2880360"/>
            <a:ext cx="1481328" cy="2606040"/>
          </a:xfrm>
          <a:prstGeom prst="roundRect">
            <a:avLst>
              <a:gd name="adj" fmla="val 1543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1" name="flow num"/>
          <p:cNvSpPr/>
          <p:nvPr/>
        </p:nvSpPr>
        <p:spPr>
          <a:xfrm>
            <a:off x="4592117" y="3081528"/>
            <a:ext cx="566928" cy="292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2" name="flow num label"/>
          <p:cNvSpPr txBox="1"/>
          <p:nvPr/>
        </p:nvSpPr>
        <p:spPr>
          <a:xfrm>
            <a:off x="4592117" y="3081528"/>
            <a:ext cx="566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03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4592117" y="3566160"/>
            <a:ext cx="1161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사진 고르기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4592117" y="4251960"/>
            <a:ext cx="11612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글자 · 콜라주 · 중복을 빼고 제품 컷만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flow arrow"/>
          <p:cNvSpPr/>
          <p:nvPr/>
        </p:nvSpPr>
        <p:spPr>
          <a:xfrm>
            <a:off x="5945429" y="4183380"/>
            <a:ext cx="270662" cy="0"/>
          </a:xfrm>
          <a:prstGeom prst="line">
            <a:avLst/>
          </a:prstGeom>
          <a:noFill/>
          <a:ln w="22225">
            <a:solidFill>
              <a:schemeClr val="tx1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6" name="flow box 04"/>
          <p:cNvSpPr/>
          <p:nvPr/>
        </p:nvSpPr>
        <p:spPr>
          <a:xfrm>
            <a:off x="6270955" y="2880360"/>
            <a:ext cx="1481328" cy="2606040"/>
          </a:xfrm>
          <a:prstGeom prst="roundRect">
            <a:avLst>
              <a:gd name="adj" fmla="val 1543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7" name="flow num"/>
          <p:cNvSpPr/>
          <p:nvPr/>
        </p:nvSpPr>
        <p:spPr>
          <a:xfrm>
            <a:off x="6453835" y="3081528"/>
            <a:ext cx="566928" cy="292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8" name="flow num label"/>
          <p:cNvSpPr txBox="1"/>
          <p:nvPr/>
        </p:nvSpPr>
        <p:spPr>
          <a:xfrm>
            <a:off x="6453835" y="3081528"/>
            <a:ext cx="566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04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9" name="Text 27"/>
          <p:cNvSpPr txBox="1"/>
          <p:nvPr/>
        </p:nvSpPr>
        <p:spPr>
          <a:xfrm>
            <a:off x="6453835" y="3566160"/>
            <a:ext cx="1161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움직이는 컷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0" name="Text 28"/>
          <p:cNvSpPr txBox="1"/>
          <p:nvPr/>
        </p:nvSpPr>
        <p:spPr>
          <a:xfrm>
            <a:off x="6453835" y="4251960"/>
            <a:ext cx="11612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사진 한 장이 AI 영상 컷으로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1" name="flow arrow"/>
          <p:cNvSpPr/>
          <p:nvPr/>
        </p:nvSpPr>
        <p:spPr>
          <a:xfrm>
            <a:off x="7807147" y="4183380"/>
            <a:ext cx="270662" cy="0"/>
          </a:xfrm>
          <a:prstGeom prst="line">
            <a:avLst/>
          </a:prstGeom>
          <a:noFill/>
          <a:ln w="22225">
            <a:solidFill>
              <a:schemeClr val="tx1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2" name="flow box 05"/>
          <p:cNvSpPr/>
          <p:nvPr/>
        </p:nvSpPr>
        <p:spPr>
          <a:xfrm>
            <a:off x="8132674" y="2880360"/>
            <a:ext cx="1481328" cy="2606040"/>
          </a:xfrm>
          <a:prstGeom prst="roundRect">
            <a:avLst>
              <a:gd name="adj" fmla="val 1543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3" name="flow num"/>
          <p:cNvSpPr/>
          <p:nvPr/>
        </p:nvSpPr>
        <p:spPr>
          <a:xfrm>
            <a:off x="8315554" y="3081528"/>
            <a:ext cx="566928" cy="292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4" name="flow num label"/>
          <p:cNvSpPr txBox="1"/>
          <p:nvPr/>
        </p:nvSpPr>
        <p:spPr>
          <a:xfrm>
            <a:off x="8315554" y="3081528"/>
            <a:ext cx="566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05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5" name="Text 33"/>
          <p:cNvSpPr txBox="1"/>
          <p:nvPr/>
        </p:nvSpPr>
        <p:spPr>
          <a:xfrm>
            <a:off x="8315554" y="3566160"/>
            <a:ext cx="1161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나레이션 · 자막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6" name="Text 34"/>
          <p:cNvSpPr txBox="1"/>
          <p:nvPr/>
        </p:nvSpPr>
        <p:spPr>
          <a:xfrm>
            <a:off x="8315554" y="4251960"/>
            <a:ext cx="11612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목소리 · 자막 · 음악 · 로고 · 엔딩까지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7" name="flow arrow"/>
          <p:cNvSpPr/>
          <p:nvPr/>
        </p:nvSpPr>
        <p:spPr>
          <a:xfrm>
            <a:off x="9668866" y="4183380"/>
            <a:ext cx="270662" cy="0"/>
          </a:xfrm>
          <a:prstGeom prst="line">
            <a:avLst/>
          </a:prstGeom>
          <a:noFill/>
          <a:ln w="22225">
            <a:solidFill>
              <a:schemeClr val="tx1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8" name="flow box 06"/>
          <p:cNvSpPr/>
          <p:nvPr/>
        </p:nvSpPr>
        <p:spPr>
          <a:xfrm>
            <a:off x="9994392" y="2880360"/>
            <a:ext cx="1481328" cy="2606040"/>
          </a:xfrm>
          <a:prstGeom prst="roundRect">
            <a:avLst>
              <a:gd name="adj" fmla="val 1543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39" name="flow num"/>
          <p:cNvSpPr/>
          <p:nvPr/>
        </p:nvSpPr>
        <p:spPr>
          <a:xfrm>
            <a:off x="10177272" y="3081528"/>
            <a:ext cx="566928" cy="292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0" name="flow num label"/>
          <p:cNvSpPr txBox="1"/>
          <p:nvPr/>
        </p:nvSpPr>
        <p:spPr>
          <a:xfrm>
            <a:off x="10177272" y="3081528"/>
            <a:ext cx="566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06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1" name="Text 39"/>
          <p:cNvSpPr txBox="1"/>
          <p:nvPr/>
        </p:nvSpPr>
        <p:spPr>
          <a:xfrm>
            <a:off x="10177272" y="3566160"/>
            <a:ext cx="1161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4개 채널 업로드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2" name="Text 40"/>
          <p:cNvSpPr txBox="1"/>
          <p:nvPr/>
        </p:nvSpPr>
        <p:spPr>
          <a:xfrm>
            <a:off x="10177272" y="4251960"/>
            <a:ext cx="11612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인스타 · 쇼츠 · 틱톡 · 스레드에 빈 </a:t>
            </a:r>
            <a:r>
              <a:rPr lang="en-US" sz="11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칸부터</a:t>
            </a:r>
            <a:endParaRPr lang="en-US" sz="1100" dirty="0">
              <a:solidFill>
                <a:schemeClr val="tx2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pPr marL="0" indent="0">
              <a:buNone/>
            </a:pPr>
            <a:r>
              <a:rPr lang="ko-KR" alt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페이스북</a:t>
            </a:r>
            <a:r>
              <a:rPr lang="en-US" altLang="ko-KR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, X, </a:t>
            </a:r>
            <a:r>
              <a:rPr lang="ko-KR" alt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홈페이지</a:t>
            </a:r>
            <a:r>
              <a:rPr lang="en-US" altLang="ko-KR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ko-KR" altLang="en-US" sz="11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트위치</a:t>
            </a:r>
            <a:r>
              <a:rPr lang="ko-KR" alt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 등 추가가능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3" name="Text 41"/>
          <p:cNvSpPr txBox="1"/>
          <p:nvPr/>
        </p:nvSpPr>
        <p:spPr>
          <a:xfrm>
            <a:off x="685800" y="576072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한 번 넣은 주소로 다음 날 아침 4개 채널에 영상이 올라가 </a:t>
            </a:r>
            <a:r>
              <a:rPr lang="en-US" sz="13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있어요</a:t>
            </a:r>
            <a:r>
              <a:rPr 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. </a:t>
            </a:r>
            <a:r>
              <a:rPr lang="ko-KR" alt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하루에 </a:t>
            </a:r>
            <a:r>
              <a:rPr lang="en-US" altLang="ko-KR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3</a:t>
            </a:r>
            <a:r>
              <a:rPr lang="ko-KR" alt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개 설정하면 다음날 </a:t>
            </a:r>
            <a:r>
              <a:rPr lang="en-US" altLang="ko-KR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12</a:t>
            </a:r>
            <a:r>
              <a:rPr lang="ko-KR" alt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개가 올라가 있죠</a:t>
            </a:r>
            <a:r>
              <a:rPr lang="en-US" altLang="ko-KR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.</a:t>
            </a:r>
            <a:endParaRPr lang="en-US" sz="13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페이퍼로지 5 Medium" pitchFamily="2" charset="-127"/>
                <a:ea typeface="페이퍼로지 5 Medium" pitchFamily="2" charset="-127"/>
              </a:rPr>
              <a:t>12</a:t>
            </a:fld>
            <a:endParaRPr 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E7949A8A-1709-574F-FE4D-ECB75AA2F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37297-D027-9C1C-1215-3A40BCEA1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rl field">
            <a:extLst>
              <a:ext uri="{FF2B5EF4-FFF2-40B4-BE49-F238E27FC236}">
                <a16:creationId xmlns:a16="http://schemas.microsoft.com/office/drawing/2014/main" id="{C40DE178-C946-96DF-6888-89EFA56D6438}"/>
              </a:ext>
            </a:extLst>
          </p:cNvPr>
          <p:cNvSpPr/>
          <p:nvPr/>
        </p:nvSpPr>
        <p:spPr>
          <a:xfrm>
            <a:off x="685800" y="5195534"/>
            <a:ext cx="7680960" cy="7315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35DE3D8-B774-81EC-F4C0-37C4162FB842}"/>
              </a:ext>
            </a:extLst>
          </p:cNvPr>
          <p:cNvSpPr txBox="1"/>
          <p:nvPr/>
        </p:nvSpPr>
        <p:spPr>
          <a:xfrm>
            <a:off x="1097280" y="5195534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https://myshop.co.kr/product/1024</a:t>
            </a:r>
            <a:endParaRPr lang="en-US" sz="1800" dirty="0"/>
          </a:p>
        </p:txBody>
      </p:sp>
      <p:sp>
        <p:nvSpPr>
          <p:cNvPr id="6" name="auto step">
            <a:extLst>
              <a:ext uri="{FF2B5EF4-FFF2-40B4-BE49-F238E27FC236}">
                <a16:creationId xmlns:a16="http://schemas.microsoft.com/office/drawing/2014/main" id="{8848B8EA-EA67-C2AF-F64C-B99F67AFC661}"/>
              </a:ext>
            </a:extLst>
          </p:cNvPr>
          <p:cNvSpPr/>
          <p:nvPr/>
        </p:nvSpPr>
        <p:spPr>
          <a:xfrm>
            <a:off x="8549640" y="4966934"/>
            <a:ext cx="8686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auto step label">
            <a:extLst>
              <a:ext uri="{FF2B5EF4-FFF2-40B4-BE49-F238E27FC236}">
                <a16:creationId xmlns:a16="http://schemas.microsoft.com/office/drawing/2014/main" id="{AFE6D958-9F6B-CD27-7D60-9CB2B6B00ECF}"/>
              </a:ext>
            </a:extLst>
          </p:cNvPr>
          <p:cNvSpPr txBox="1"/>
          <p:nvPr/>
        </p:nvSpPr>
        <p:spPr>
          <a:xfrm>
            <a:off x="8549640" y="496693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0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광고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" name="auto step">
            <a:extLst>
              <a:ext uri="{FF2B5EF4-FFF2-40B4-BE49-F238E27FC236}">
                <a16:creationId xmlns:a16="http://schemas.microsoft.com/office/drawing/2014/main" id="{37F0C8F4-5594-A701-3E30-E87928705F1E}"/>
              </a:ext>
            </a:extLst>
          </p:cNvPr>
          <p:cNvSpPr/>
          <p:nvPr/>
        </p:nvSpPr>
        <p:spPr>
          <a:xfrm>
            <a:off x="9509760" y="4966934"/>
            <a:ext cx="8686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9" name="auto step label">
            <a:extLst>
              <a:ext uri="{FF2B5EF4-FFF2-40B4-BE49-F238E27FC236}">
                <a16:creationId xmlns:a16="http://schemas.microsoft.com/office/drawing/2014/main" id="{65FBC02C-9E44-C30D-3B62-30D2D44C367C}"/>
              </a:ext>
            </a:extLst>
          </p:cNvPr>
          <p:cNvSpPr txBox="1"/>
          <p:nvPr/>
        </p:nvSpPr>
        <p:spPr>
          <a:xfrm>
            <a:off x="9509760" y="496693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0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카피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0" name="auto step">
            <a:extLst>
              <a:ext uri="{FF2B5EF4-FFF2-40B4-BE49-F238E27FC236}">
                <a16:creationId xmlns:a16="http://schemas.microsoft.com/office/drawing/2014/main" id="{38283183-9787-E4FC-5094-7B23A2D162D5}"/>
              </a:ext>
            </a:extLst>
          </p:cNvPr>
          <p:cNvSpPr/>
          <p:nvPr/>
        </p:nvSpPr>
        <p:spPr>
          <a:xfrm>
            <a:off x="10469880" y="4966934"/>
            <a:ext cx="8686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1" name="auto step label">
            <a:extLst>
              <a:ext uri="{FF2B5EF4-FFF2-40B4-BE49-F238E27FC236}">
                <a16:creationId xmlns:a16="http://schemas.microsoft.com/office/drawing/2014/main" id="{228635D2-AC39-A475-AB00-BB4DD16E01FF}"/>
              </a:ext>
            </a:extLst>
          </p:cNvPr>
          <p:cNvSpPr txBox="1"/>
          <p:nvPr/>
        </p:nvSpPr>
        <p:spPr>
          <a:xfrm>
            <a:off x="10469880" y="496693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000" b="1" dirty="0" err="1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나레이션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2" name="auto step">
            <a:extLst>
              <a:ext uri="{FF2B5EF4-FFF2-40B4-BE49-F238E27FC236}">
                <a16:creationId xmlns:a16="http://schemas.microsoft.com/office/drawing/2014/main" id="{71938FBC-908D-3BB6-C9B3-F6D08C838CFB}"/>
              </a:ext>
            </a:extLst>
          </p:cNvPr>
          <p:cNvSpPr/>
          <p:nvPr/>
        </p:nvSpPr>
        <p:spPr>
          <a:xfrm>
            <a:off x="8549640" y="5469854"/>
            <a:ext cx="8686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3" name="auto step label">
            <a:extLst>
              <a:ext uri="{FF2B5EF4-FFF2-40B4-BE49-F238E27FC236}">
                <a16:creationId xmlns:a16="http://schemas.microsoft.com/office/drawing/2014/main" id="{BDE3EA28-41AF-3355-2044-F265800B7FFE}"/>
              </a:ext>
            </a:extLst>
          </p:cNvPr>
          <p:cNvSpPr txBox="1"/>
          <p:nvPr/>
        </p:nvSpPr>
        <p:spPr>
          <a:xfrm>
            <a:off x="8549640" y="546985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0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시나리오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4" name="auto step">
            <a:extLst>
              <a:ext uri="{FF2B5EF4-FFF2-40B4-BE49-F238E27FC236}">
                <a16:creationId xmlns:a16="http://schemas.microsoft.com/office/drawing/2014/main" id="{C5065A4D-32A9-2A3F-4B74-B9A0A4D96EE2}"/>
              </a:ext>
            </a:extLst>
          </p:cNvPr>
          <p:cNvSpPr/>
          <p:nvPr/>
        </p:nvSpPr>
        <p:spPr>
          <a:xfrm>
            <a:off x="9509760" y="5469854"/>
            <a:ext cx="8686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5" name="auto step label">
            <a:extLst>
              <a:ext uri="{FF2B5EF4-FFF2-40B4-BE49-F238E27FC236}">
                <a16:creationId xmlns:a16="http://schemas.microsoft.com/office/drawing/2014/main" id="{C754748C-AC15-B109-15AD-DF8897CD67D0}"/>
              </a:ext>
            </a:extLst>
          </p:cNvPr>
          <p:cNvSpPr txBox="1"/>
          <p:nvPr/>
        </p:nvSpPr>
        <p:spPr>
          <a:xfrm>
            <a:off x="9509760" y="546985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0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삽화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0E85D49E-523C-FBDF-3AFA-87C42AA96D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070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DCB3521C-9FAD-8E0B-3FE3-E58BCABD890F}"/>
              </a:ext>
            </a:extLst>
          </p:cNvPr>
          <p:cNvSpPr txBox="1">
            <a:spLocks/>
          </p:cNvSpPr>
          <p:nvPr/>
        </p:nvSpPr>
        <p:spPr>
          <a:xfrm>
            <a:off x="685800" y="888274"/>
            <a:ext cx="10789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이게 핵심</a:t>
            </a:r>
            <a:r>
              <a:rPr lang="en-US" altLang="ko-KR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. </a:t>
            </a:r>
            <a:r>
              <a:rPr lang="ko-KR" altLang="en-US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복</a:t>
            </a:r>
            <a:r>
              <a:rPr lang="en-US" altLang="ko-KR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-</a:t>
            </a:r>
            <a:r>
              <a:rPr lang="ko-KR" altLang="en-US" dirty="0" err="1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붙</a:t>
            </a:r>
            <a:r>
              <a:rPr lang="en-US" altLang="ko-KR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-</a:t>
            </a:r>
            <a:r>
              <a:rPr lang="ko-KR" altLang="en-US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딸깍</a:t>
            </a: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630A79D6-E57D-0415-0B43-4808052E4BA2}"/>
              </a:ext>
            </a:extLst>
          </p:cNvPr>
          <p:cNvSpPr txBox="1">
            <a:spLocks/>
          </p:cNvSpPr>
          <p:nvPr/>
        </p:nvSpPr>
        <p:spPr>
          <a:xfrm>
            <a:off x="716280" y="2526439"/>
            <a:ext cx="10759440" cy="12476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6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000" dirty="0">
                <a:solidFill>
                  <a:srgbClr val="FF3399"/>
                </a:solidFill>
                <a:latin typeface="페이퍼로지 5 Medium" pitchFamily="2" charset="-127"/>
                <a:ea typeface="페이퍼로지 5 Medium" pitchFamily="2" charset="-127"/>
              </a:rPr>
              <a:t>다음부터는 내 콘텐츠의 퀄리티 상승을 위한</a:t>
            </a:r>
            <a:endParaRPr lang="en-US" altLang="ko-KR" sz="4000" dirty="0">
              <a:solidFill>
                <a:srgbClr val="FF3399"/>
              </a:solidFill>
              <a:latin typeface="페이퍼로지 5 Medium" pitchFamily="2" charset="-127"/>
              <a:ea typeface="페이퍼로지 5 Medium" pitchFamily="2" charset="-127"/>
            </a:endParaRPr>
          </a:p>
          <a:p>
            <a:r>
              <a:rPr lang="ko-KR" altLang="en-US" sz="4000" dirty="0" err="1">
                <a:solidFill>
                  <a:srgbClr val="FF3399"/>
                </a:solidFill>
                <a:latin typeface="페이퍼로지 5 Medium" pitchFamily="2" charset="-127"/>
                <a:ea typeface="페이퍼로지 5 Medium" pitchFamily="2" charset="-127"/>
              </a:rPr>
              <a:t>포스톤의</a:t>
            </a:r>
            <a:r>
              <a:rPr lang="ko-KR" altLang="en-US" sz="4000" dirty="0">
                <a:solidFill>
                  <a:srgbClr val="FF3399"/>
                </a:solidFill>
                <a:latin typeface="페이퍼로지 5 Medium" pitchFamily="2" charset="-127"/>
                <a:ea typeface="페이퍼로지 5 Medium" pitchFamily="2" charset="-127"/>
              </a:rPr>
              <a:t> 강력한 기능들입니다</a:t>
            </a:r>
            <a:r>
              <a:rPr lang="en-US" altLang="ko-KR" sz="4000" dirty="0">
                <a:solidFill>
                  <a:srgbClr val="FF3399"/>
                </a:solidFill>
                <a:latin typeface="페이퍼로지 5 Medium" pitchFamily="2" charset="-127"/>
                <a:ea typeface="페이퍼로지 5 Medium" pitchFamily="2" charset="-127"/>
              </a:rPr>
              <a:t>.</a:t>
            </a:r>
            <a:endParaRPr lang="ko-KR" altLang="en-US" sz="4000" dirty="0">
              <a:solidFill>
                <a:srgbClr val="FF3399"/>
              </a:solidFill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21" name="Text 1">
            <a:extLst>
              <a:ext uri="{FF2B5EF4-FFF2-40B4-BE49-F238E27FC236}">
                <a16:creationId xmlns:a16="http://schemas.microsoft.com/office/drawing/2014/main" id="{07C46FD1-9ADF-0187-A8CE-9BA2BB54C541}"/>
              </a:ext>
            </a:extLst>
          </p:cNvPr>
          <p:cNvSpPr txBox="1">
            <a:spLocks/>
          </p:cNvSpPr>
          <p:nvPr/>
        </p:nvSpPr>
        <p:spPr>
          <a:xfrm>
            <a:off x="716280" y="402336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어디서도 볼 수 없던 </a:t>
            </a:r>
            <a:r>
              <a:rPr lang="ko-KR" altLang="en-US" dirty="0" err="1">
                <a:latin typeface="페이퍼로지 5 Medium" pitchFamily="2" charset="-127"/>
                <a:ea typeface="페이퍼로지 5 Medium" pitchFamily="2" charset="-127"/>
              </a:rPr>
              <a:t>포스턴만의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 강력한 확장 기능들을 만나보세요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.</a:t>
            </a:r>
          </a:p>
          <a:p>
            <a:r>
              <a:rPr lang="ko-KR" altLang="en-US" dirty="0" err="1">
                <a:latin typeface="페이퍼로지 5 Medium" pitchFamily="2" charset="-127"/>
                <a:ea typeface="페이퍼로지 5 Medium" pitchFamily="2" charset="-127"/>
              </a:rPr>
              <a:t>딸깍으로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TV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광고 수준의 퀄리티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웹툰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동화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뮤직비디오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, </a:t>
            </a:r>
            <a:r>
              <a:rPr lang="ko-KR" altLang="en-US" dirty="0">
                <a:latin typeface="페이퍼로지 5 Medium" pitchFamily="2" charset="-127"/>
                <a:ea typeface="페이퍼로지 5 Medium" pitchFamily="2" charset="-127"/>
              </a:rPr>
              <a:t>등 다양한 장르의 콘텐츠를 설계할 수 있습니다</a:t>
            </a:r>
            <a:r>
              <a:rPr lang="en-US" altLang="ko-KR" dirty="0">
                <a:latin typeface="페이퍼로지 5 Medium" pitchFamily="2" charset="-127"/>
                <a:ea typeface="페이퍼로지 5 Medium" pitchFamily="2" charset="-127"/>
              </a:rPr>
              <a:t>.</a:t>
            </a:r>
          </a:p>
        </p:txBody>
      </p:sp>
      <p:sp>
        <p:nvSpPr>
          <p:cNvPr id="20" name="auto step">
            <a:extLst>
              <a:ext uri="{FF2B5EF4-FFF2-40B4-BE49-F238E27FC236}">
                <a16:creationId xmlns:a16="http://schemas.microsoft.com/office/drawing/2014/main" id="{2188992C-BB51-0EF1-C126-A0C1AE0BC6A7}"/>
              </a:ext>
            </a:extLst>
          </p:cNvPr>
          <p:cNvSpPr/>
          <p:nvPr/>
        </p:nvSpPr>
        <p:spPr>
          <a:xfrm>
            <a:off x="10469880" y="5468983"/>
            <a:ext cx="8686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3" name="auto step label">
            <a:extLst>
              <a:ext uri="{FF2B5EF4-FFF2-40B4-BE49-F238E27FC236}">
                <a16:creationId xmlns:a16="http://schemas.microsoft.com/office/drawing/2014/main" id="{7D05D79A-A394-7E2C-D618-E332B44B98E8}"/>
              </a:ext>
            </a:extLst>
          </p:cNvPr>
          <p:cNvSpPr txBox="1"/>
          <p:nvPr/>
        </p:nvSpPr>
        <p:spPr>
          <a:xfrm>
            <a:off x="10469880" y="5468983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0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뉴스</a:t>
            </a:r>
            <a:endParaRPr lang="en-US" sz="1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20313BDC-EB2C-1CAF-504F-61F48F132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4469" y="479417"/>
            <a:ext cx="1346971" cy="40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44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2148840"/>
            <a:ext cx="1828800" cy="38404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" name="eyebrow label"/>
          <p:cNvSpPr txBox="1"/>
          <p:nvPr/>
        </p:nvSpPr>
        <p:spPr>
          <a:xfrm>
            <a:off x="685800" y="214884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더 좋은 콘텐츠</a:t>
            </a:r>
            <a:endParaRPr lang="en-US" sz="12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2011680"/>
            <a:ext cx="10789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카피파이트</a:t>
            </a:r>
            <a:endParaRPr lang="en-US" sz="60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C052460-CFD1-1B1C-F3B5-CF98BD01C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6400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세 AI가 내 광고를 두고 싸웁니다.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141732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광고 기획을 GPT · Gemini · Claude가 각자 쓰고, 다른 AI가 심판이 되어 점수를 매깁니다. </a:t>
            </a:r>
          </a:p>
          <a:p>
            <a:pPr marL="0" indent="0">
              <a:buNone/>
            </a:pPr>
            <a:r>
              <a:rPr lang="en-US" sz="15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가장</a:t>
            </a: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sz="15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좋은</a:t>
            </a: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sz="15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기획</a:t>
            </a:r>
            <a:r>
              <a:rPr lang="ko-KR" alt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으로 선택되면 그</a:t>
            </a: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ko-KR" alt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내용으로 또 한번 </a:t>
            </a:r>
            <a:r>
              <a:rPr lang="en-US" altLang="ko-KR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3 AI</a:t>
            </a:r>
            <a:r>
              <a:rPr lang="ko-KR" alt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의 의견이 충돌합니다</a:t>
            </a:r>
            <a:r>
              <a:rPr lang="en-US" altLang="ko-KR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. </a:t>
            </a:r>
            <a:r>
              <a:rPr lang="ko-KR" alt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이대로 </a:t>
            </a:r>
            <a:r>
              <a:rPr lang="en-US" sz="15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카피</a:t>
            </a: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 · 시나리오 · 컷 설계 · </a:t>
            </a:r>
            <a:r>
              <a:rPr lang="en-US" sz="15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나레이션까지</a:t>
            </a: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 </a:t>
            </a:r>
            <a:r>
              <a:rPr lang="en-US" sz="15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이어져요</a:t>
            </a: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.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GPT card"/>
          <p:cNvSpPr/>
          <p:nvPr/>
        </p:nvSpPr>
        <p:spPr>
          <a:xfrm>
            <a:off x="685800" y="2377440"/>
            <a:ext cx="3383280" cy="3383280"/>
          </a:xfrm>
          <a:prstGeom prst="roundRect">
            <a:avLst>
              <a:gd name="adj" fmla="val 6757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1051560" y="2697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GPT</a:t>
            </a:r>
            <a:endParaRPr lang="en-US" sz="16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051560" y="338328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5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82</a:t>
            </a:r>
            <a:endParaRPr lang="en-US" sz="55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7" name="score track"/>
          <p:cNvSpPr/>
          <p:nvPr/>
        </p:nvSpPr>
        <p:spPr>
          <a:xfrm>
            <a:off x="1051560" y="4709160"/>
            <a:ext cx="2651760" cy="14630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" name="score bar"/>
          <p:cNvSpPr/>
          <p:nvPr/>
        </p:nvSpPr>
        <p:spPr>
          <a:xfrm>
            <a:off x="1051560" y="4709160"/>
            <a:ext cx="2174443" cy="14630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051560" y="50292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심판 점수 · 100점 만점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0" name="Gemini card"/>
          <p:cNvSpPr/>
          <p:nvPr/>
        </p:nvSpPr>
        <p:spPr>
          <a:xfrm>
            <a:off x="4343400" y="2377440"/>
            <a:ext cx="3383280" cy="3383280"/>
          </a:xfrm>
          <a:prstGeom prst="roundRect">
            <a:avLst>
              <a:gd name="adj" fmla="val 6757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4709160" y="2697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Gemini</a:t>
            </a:r>
            <a:endParaRPr lang="en-US" sz="16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4709160" y="338328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5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78</a:t>
            </a:r>
            <a:endParaRPr lang="en-US" sz="55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13" name="score track"/>
          <p:cNvSpPr/>
          <p:nvPr/>
        </p:nvSpPr>
        <p:spPr>
          <a:xfrm>
            <a:off x="4709160" y="4709160"/>
            <a:ext cx="2651760" cy="14630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4" name="score bar"/>
          <p:cNvSpPr/>
          <p:nvPr/>
        </p:nvSpPr>
        <p:spPr>
          <a:xfrm>
            <a:off x="4709160" y="4709160"/>
            <a:ext cx="2068373" cy="14630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4709160" y="50292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심판 점수 · 100점 만점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6" name="Claude card"/>
          <p:cNvSpPr/>
          <p:nvPr/>
        </p:nvSpPr>
        <p:spPr>
          <a:xfrm>
            <a:off x="8001000" y="2377440"/>
            <a:ext cx="3383280" cy="3383280"/>
          </a:xfrm>
          <a:prstGeom prst="roundRect">
            <a:avLst>
              <a:gd name="adj" fmla="val 675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8366760" y="2697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Claude</a:t>
            </a:r>
            <a:endParaRPr lang="en-US" sz="16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8" name="badge-popular"/>
          <p:cNvSpPr/>
          <p:nvPr/>
        </p:nvSpPr>
        <p:spPr>
          <a:xfrm>
            <a:off x="10012680" y="2743200"/>
            <a:ext cx="1005840" cy="3291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9" name="badge-popular label"/>
          <p:cNvSpPr txBox="1"/>
          <p:nvPr/>
        </p:nvSpPr>
        <p:spPr>
          <a:xfrm>
            <a:off x="10012680" y="2743200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우승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8366760" y="338328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5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91</a:t>
            </a:r>
            <a:endParaRPr lang="en-US" sz="55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21" name="score track"/>
          <p:cNvSpPr/>
          <p:nvPr/>
        </p:nvSpPr>
        <p:spPr>
          <a:xfrm>
            <a:off x="8366760" y="4709160"/>
            <a:ext cx="2651760" cy="14630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2" name="score bar"/>
          <p:cNvSpPr/>
          <p:nvPr/>
        </p:nvSpPr>
        <p:spPr>
          <a:xfrm>
            <a:off x="8366760" y="4709160"/>
            <a:ext cx="2413102" cy="14630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8366760" y="50292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심판 점수 · 100점 만점</a:t>
            </a:r>
            <a:endParaRPr lang="en-US" sz="11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32AD53E3-1940-BFDC-0F3E-A9D50DC1E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6400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그 기획이 브랜드 광고가 됩니다.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141732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카피파이트 우승 기획으로 첫 장면 이미지를 만들고, 그 장면에서 이어지는 광고 영상을 만듭니다. 제품 · 로고를 넣고 나레이션을 입히면 한 편의 브랜드 광고가 돼요.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flow step"/>
          <p:cNvSpPr/>
          <p:nvPr/>
        </p:nvSpPr>
        <p:spPr>
          <a:xfrm>
            <a:off x="685800" y="2331720"/>
            <a:ext cx="2377440" cy="50292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" name="flow step label"/>
          <p:cNvSpPr txBox="1"/>
          <p:nvPr/>
        </p:nvSpPr>
        <p:spPr>
          <a:xfrm>
            <a:off x="685800" y="23317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시나리오</a:t>
            </a:r>
            <a:endParaRPr lang="en-US" sz="14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3081528" y="2331720"/>
            <a:ext cx="3291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→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flow step"/>
          <p:cNvSpPr/>
          <p:nvPr/>
        </p:nvSpPr>
        <p:spPr>
          <a:xfrm>
            <a:off x="3429000" y="2331720"/>
            <a:ext cx="2377440" cy="50292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" name="flow step label"/>
          <p:cNvSpPr txBox="1"/>
          <p:nvPr/>
        </p:nvSpPr>
        <p:spPr>
          <a:xfrm>
            <a:off x="3429000" y="23317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첫 장면</a:t>
            </a:r>
            <a:endParaRPr lang="en-US" sz="14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5824728" y="2331720"/>
            <a:ext cx="3291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→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0" name="flow step"/>
          <p:cNvSpPr/>
          <p:nvPr/>
        </p:nvSpPr>
        <p:spPr>
          <a:xfrm>
            <a:off x="6172200" y="2331720"/>
            <a:ext cx="2377440" cy="50292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1" name="flow step label"/>
          <p:cNvSpPr txBox="1"/>
          <p:nvPr/>
        </p:nvSpPr>
        <p:spPr>
          <a:xfrm>
            <a:off x="6172200" y="23317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페이퍼로지 5 Medium" pitchFamily="2" charset="-127"/>
                <a:ea typeface="페이퍼로지 5 Medium" pitchFamily="2" charset="-127"/>
              </a:rPr>
              <a:t>광고 영상</a:t>
            </a:r>
            <a:endParaRPr lang="en-US" sz="14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8567928" y="2331720"/>
            <a:ext cx="3291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→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3" name="flow step"/>
          <p:cNvSpPr/>
          <p:nvPr/>
        </p:nvSpPr>
        <p:spPr>
          <a:xfrm>
            <a:off x="8915400" y="2331720"/>
            <a:ext cx="2377440" cy="50292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4" name="flow step label"/>
          <p:cNvSpPr txBox="1"/>
          <p:nvPr/>
        </p:nvSpPr>
        <p:spPr>
          <a:xfrm>
            <a:off x="8915400" y="23317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나레이션</a:t>
            </a:r>
            <a:endParaRPr lang="en-US" sz="14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5" name="ad video frame"/>
          <p:cNvSpPr/>
          <p:nvPr/>
        </p:nvSpPr>
        <p:spPr>
          <a:xfrm>
            <a:off x="685800" y="3154680"/>
            <a:ext cx="10789920" cy="2743200"/>
          </a:xfrm>
          <a:prstGeom prst="roundRect">
            <a:avLst>
              <a:gd name="adj" fmla="val 8333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6" name="play"/>
          <p:cNvSpPr/>
          <p:nvPr/>
        </p:nvSpPr>
        <p:spPr>
          <a:xfrm>
            <a:off x="4998568" y="4297680"/>
            <a:ext cx="2194560" cy="5029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7" name="play label"/>
          <p:cNvSpPr txBox="1"/>
          <p:nvPr/>
        </p:nvSpPr>
        <p:spPr>
          <a:xfrm>
            <a:off x="4998568" y="42976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▶ 런웨이 광고 재생</a:t>
            </a:r>
            <a:endParaRPr lang="en-US" sz="13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25EA69AC-987C-0BFF-C0AD-D717200E7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6400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사진이 없어도, 이야기로.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141732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제품 사진이 없어도 괜찮아요. 만화 칸 그림에 대사와 목소리를 입혀 움직이는 숏폼으로 만들고, 이미 있는 긴 유튜브 영상은 좋은 구간만 잘라 세로 쇼츠 여러 개로 바꿔요.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만화 · 애니메이션 card"/>
          <p:cNvSpPr/>
          <p:nvPr/>
        </p:nvSpPr>
        <p:spPr>
          <a:xfrm>
            <a:off x="685800" y="2286000"/>
            <a:ext cx="5257800" cy="3566160"/>
          </a:xfrm>
          <a:prstGeom prst="roundRect">
            <a:avLst>
              <a:gd name="adj" fmla="val 641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1097280" y="26060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만화 · 애니메이션</a:t>
            </a:r>
            <a:endParaRPr lang="en-US" sz="24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097280" y="3154680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만화 칸 그림 → 대사 · 목소리 → 움직이는 숏폼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panel"/>
          <p:cNvSpPr/>
          <p:nvPr/>
        </p:nvSpPr>
        <p:spPr>
          <a:xfrm>
            <a:off x="1097280" y="4023360"/>
            <a:ext cx="1371600" cy="1463040"/>
          </a:xfrm>
          <a:prstGeom prst="roundRect">
            <a:avLst>
              <a:gd name="adj" fmla="val 9333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" name="panel"/>
          <p:cNvSpPr/>
          <p:nvPr/>
        </p:nvSpPr>
        <p:spPr>
          <a:xfrm>
            <a:off x="2606040" y="4023360"/>
            <a:ext cx="1371600" cy="1463040"/>
          </a:xfrm>
          <a:prstGeom prst="roundRect">
            <a:avLst>
              <a:gd name="adj" fmla="val 9333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9" name="panel"/>
          <p:cNvSpPr/>
          <p:nvPr/>
        </p:nvSpPr>
        <p:spPr>
          <a:xfrm>
            <a:off x="4114800" y="4023360"/>
            <a:ext cx="1371600" cy="1463040"/>
          </a:xfrm>
          <a:prstGeom prst="roundRect">
            <a:avLst>
              <a:gd name="adj" fmla="val 9333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0" name="쇼츠 쪼개기 card"/>
          <p:cNvSpPr/>
          <p:nvPr/>
        </p:nvSpPr>
        <p:spPr>
          <a:xfrm>
            <a:off x="6217920" y="2286000"/>
            <a:ext cx="5257800" cy="3566160"/>
          </a:xfrm>
          <a:prstGeom prst="roundRect">
            <a:avLst>
              <a:gd name="adj" fmla="val 641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6629400" y="26060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쇼츠 쪼개기</a:t>
            </a:r>
            <a:endParaRPr lang="en-US" sz="24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6629400" y="3154680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유튜브 주소 하나 → 구간 자르기 → 세로 쇼츠 여러 개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3" name="timeline"/>
          <p:cNvSpPr/>
          <p:nvPr/>
        </p:nvSpPr>
        <p:spPr>
          <a:xfrm>
            <a:off x="6629400" y="4206240"/>
            <a:ext cx="4434840" cy="2743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4" name="clip"/>
          <p:cNvSpPr/>
          <p:nvPr/>
        </p:nvSpPr>
        <p:spPr>
          <a:xfrm>
            <a:off x="6903720" y="4206240"/>
            <a:ext cx="914400" cy="27432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5" name="clip"/>
          <p:cNvSpPr/>
          <p:nvPr/>
        </p:nvSpPr>
        <p:spPr>
          <a:xfrm>
            <a:off x="8183880" y="4206240"/>
            <a:ext cx="822960" cy="27432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6" name="clip"/>
          <p:cNvSpPr/>
          <p:nvPr/>
        </p:nvSpPr>
        <p:spPr>
          <a:xfrm>
            <a:off x="9464040" y="4206240"/>
            <a:ext cx="1188720" cy="27432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7" name="short"/>
          <p:cNvSpPr/>
          <p:nvPr/>
        </p:nvSpPr>
        <p:spPr>
          <a:xfrm>
            <a:off x="7086600" y="4663440"/>
            <a:ext cx="594360" cy="914400"/>
          </a:xfrm>
          <a:prstGeom prst="roundRect">
            <a:avLst>
              <a:gd name="adj" fmla="val 15385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8" name="short"/>
          <p:cNvSpPr/>
          <p:nvPr/>
        </p:nvSpPr>
        <p:spPr>
          <a:xfrm>
            <a:off x="8366760" y="4663440"/>
            <a:ext cx="594360" cy="914400"/>
          </a:xfrm>
          <a:prstGeom prst="roundRect">
            <a:avLst>
              <a:gd name="adj" fmla="val 15385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9" name="short"/>
          <p:cNvSpPr/>
          <p:nvPr/>
        </p:nvSpPr>
        <p:spPr>
          <a:xfrm>
            <a:off x="9646920" y="4663440"/>
            <a:ext cx="594360" cy="914400"/>
          </a:xfrm>
          <a:prstGeom prst="roundRect">
            <a:avLst>
              <a:gd name="adj" fmla="val 15385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E5819C0-40DD-F7AF-FD0C-9B79E17EA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6400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자동인데, 안심입니다.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141732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자동으로 돌아가도 꼭 지켜야 할 것은 시스템이 먼저 챙깁니다. 광고 · 제휴 표기, 중복 업로드, 저작권 확인을 사람이 매번 들여다보지 않아도 돼요.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광고 표기 자동 card"/>
          <p:cNvSpPr/>
          <p:nvPr/>
        </p:nvSpPr>
        <p:spPr>
          <a:xfrm>
            <a:off x="685800" y="2377440"/>
            <a:ext cx="2514600" cy="329184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" name="squircle"/>
          <p:cNvSpPr/>
          <p:nvPr/>
        </p:nvSpPr>
        <p:spPr>
          <a:xfrm>
            <a:off x="1051560" y="2697480"/>
            <a:ext cx="822960" cy="822960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pic>
        <p:nvPicPr>
          <p:cNvPr id="6" name="Image 0" descr="광고 표기 자동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728" y="2898648"/>
            <a:ext cx="420624" cy="42062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51560" y="37947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광고 표기 자동</a:t>
            </a:r>
            <a:endParaRPr lang="en-US" sz="17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1051560" y="425196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제휴 · 광고 문구를 빠짐없이</a:t>
            </a:r>
            <a:endParaRPr lang="en-US" sz="13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9" name="중복 업로드 방지 card"/>
          <p:cNvSpPr/>
          <p:nvPr/>
        </p:nvSpPr>
        <p:spPr>
          <a:xfrm>
            <a:off x="3410712" y="2377440"/>
            <a:ext cx="2514600" cy="329184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0" name="squircle"/>
          <p:cNvSpPr/>
          <p:nvPr/>
        </p:nvSpPr>
        <p:spPr>
          <a:xfrm>
            <a:off x="3776472" y="2697480"/>
            <a:ext cx="822960" cy="822960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pic>
        <p:nvPicPr>
          <p:cNvPr id="11" name="Image 1" descr="중복 업로드 방지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7640" y="2898648"/>
            <a:ext cx="420624" cy="42062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776472" y="37947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중복 업로드 방지</a:t>
            </a:r>
            <a:endParaRPr lang="en-US" sz="17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3" name="Text 9"/>
          <p:cNvSpPr txBox="1"/>
          <p:nvPr/>
        </p:nvSpPr>
        <p:spPr>
          <a:xfrm>
            <a:off x="3776472" y="425196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같은 채널에 두 번 안 올라가게</a:t>
            </a:r>
            <a:endParaRPr lang="en-US" sz="13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4" name="저작권 확인 card"/>
          <p:cNvSpPr/>
          <p:nvPr/>
        </p:nvSpPr>
        <p:spPr>
          <a:xfrm>
            <a:off x="6135624" y="2377440"/>
            <a:ext cx="2514600" cy="329184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5" name="squircle"/>
          <p:cNvSpPr/>
          <p:nvPr/>
        </p:nvSpPr>
        <p:spPr>
          <a:xfrm>
            <a:off x="6501384" y="2697480"/>
            <a:ext cx="822960" cy="822960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pic>
        <p:nvPicPr>
          <p:cNvPr id="16" name="Image 2" descr="저작권 확인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2552" y="2898648"/>
            <a:ext cx="420624" cy="42062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501384" y="37947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저작권 확인</a:t>
            </a:r>
            <a:endParaRPr lang="en-US" sz="17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8" name="Text 13"/>
          <p:cNvSpPr txBox="1"/>
          <p:nvPr/>
        </p:nvSpPr>
        <p:spPr>
          <a:xfrm>
            <a:off x="6501384" y="425196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가져온 영상은 권리 확인부터</a:t>
            </a:r>
            <a:endParaRPr lang="en-US" sz="13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9" name="빠른 저장소 card"/>
          <p:cNvSpPr/>
          <p:nvPr/>
        </p:nvSpPr>
        <p:spPr>
          <a:xfrm>
            <a:off x="8860536" y="2377440"/>
            <a:ext cx="2514600" cy="329184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0" name="squircle"/>
          <p:cNvSpPr/>
          <p:nvPr/>
        </p:nvSpPr>
        <p:spPr>
          <a:xfrm>
            <a:off x="9226296" y="2697480"/>
            <a:ext cx="822960" cy="822960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pic>
        <p:nvPicPr>
          <p:cNvPr id="21" name="Image 3" descr="빠른 저장소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7464" y="2898648"/>
            <a:ext cx="420624" cy="42062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226296" y="37947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빠른 저장소</a:t>
            </a:r>
            <a:endParaRPr lang="en-US" sz="17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3" name="Text 17"/>
          <p:cNvSpPr txBox="1"/>
          <p:nvPr/>
        </p:nvSpPr>
        <p:spPr>
          <a:xfrm>
            <a:off x="9226296" y="425196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영상 · 사진이 어디서든 빠르게</a:t>
            </a:r>
            <a:endParaRPr lang="en-US" sz="13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C1991BD9-07C7-030F-EE59-4C16C56912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1828800"/>
            <a:ext cx="10789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707070"/>
                </a:solidFill>
                <a:latin typeface="페이퍼로지 7 Bold" pitchFamily="2" charset="-127"/>
                <a:ea typeface="페이퍼로지 7 Bold" pitchFamily="2" charset="-127"/>
              </a:rPr>
              <a:t>3시간</a:t>
            </a:r>
            <a:r>
              <a:rPr lang="en-US" sz="6000" b="1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 → 0분.</a:t>
            </a:r>
            <a:endParaRPr lang="en-US" sz="60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393192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accent3"/>
                </a:solidFill>
                <a:latin typeface="페이퍼로지 5 Medium" pitchFamily="2" charset="-127"/>
                <a:ea typeface="페이퍼로지 5 Medium" pitchFamily="2" charset="-127"/>
              </a:rPr>
              <a:t>당신은 좋은 상품을 고르고 만드는 데 시간을 쓰세요.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accent3"/>
                </a:solidFill>
                <a:latin typeface="페이퍼로지 5 Medium" pitchFamily="2" charset="-127"/>
                <a:ea typeface="페이퍼로지 5 Medium" pitchFamily="2" charset="-127"/>
              </a:rPr>
              <a:t>영상 만들기와 올리기는 POSTON이 매일 대신합니다.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070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926EB3E-5613-6E9F-6E3F-A73A19D67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4469" y="479417"/>
            <a:ext cx="1346971" cy="40885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1828800"/>
            <a:ext cx="10789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chemeClr val="bg1"/>
                </a:solidFill>
                <a:latin typeface="페이퍼로지 7 Bold" pitchFamily="2" charset="-127"/>
                <a:ea typeface="페이퍼로지 7 Bold" pitchFamily="2" charset="-127"/>
              </a:rPr>
              <a:t>오늘 주소 하나 넣어 보세요.</a:t>
            </a:r>
            <a:endParaRPr lang="en-US" sz="60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393192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accent3"/>
                </a:solidFill>
                <a:latin typeface="페이퍼로지 5 Medium" pitchFamily="2" charset="-127"/>
                <a:ea typeface="페이퍼로지 5 Medium" pitchFamily="2" charset="-127"/>
              </a:rPr>
              <a:t>poston.app에 가입하고 상품 주소 하나를 넣어 보세요.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accent3"/>
                </a:solidFill>
                <a:latin typeface="페이퍼로지 5 Medium" pitchFamily="2" charset="-127"/>
                <a:ea typeface="페이퍼로지 5 Medium" pitchFamily="2" charset="-127"/>
              </a:rPr>
              <a:t>가입하면 무료로 첫 영상을 바로 만들어 볼 수 있어요.</a:t>
            </a:r>
            <a:endParaRPr lang="en-US" sz="18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cta"/>
          <p:cNvSpPr/>
          <p:nvPr/>
        </p:nvSpPr>
        <p:spPr>
          <a:xfrm>
            <a:off x="685800" y="5029200"/>
            <a:ext cx="3108960" cy="7315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" name="cta label"/>
          <p:cNvSpPr txBox="1"/>
          <p:nvPr/>
        </p:nvSpPr>
        <p:spPr>
          <a:xfrm>
            <a:off x="685800" y="502920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무료로 시작하기</a:t>
            </a:r>
            <a:endParaRPr lang="en-US" sz="16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qr placeholder"/>
          <p:cNvSpPr/>
          <p:nvPr/>
        </p:nvSpPr>
        <p:spPr>
          <a:xfrm>
            <a:off x="9692640" y="4206240"/>
            <a:ext cx="1737360" cy="1737360"/>
          </a:xfrm>
          <a:prstGeom prst="roundRect">
            <a:avLst>
              <a:gd name="adj" fmla="val 13158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9692640" y="420624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QR</a:t>
            </a:r>
            <a:endParaRPr lang="en-US" sz="20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070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27F9A88-8002-EE4B-C1D6-0E4AED5EF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4469" y="479417"/>
            <a:ext cx="1346971" cy="40885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685800" y="6400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  <a:latin typeface="페이퍼로지 7 Bold" pitchFamily="2" charset="-127"/>
                <a:ea typeface="페이퍼로지 7 Bold" pitchFamily="2" charset="-127"/>
              </a:rPr>
              <a:t>내 상품이 없어도, 제휴 상품으로.</a:t>
            </a:r>
            <a:endParaRPr lang="en-US" sz="3600" dirty="0">
              <a:latin typeface="페이퍼로지 7 Bold" pitchFamily="2" charset="-127"/>
              <a:ea typeface="페이퍼로지 7 Bold" pitchFamily="2" charset="-127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685800" y="141732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내 상품이 없어도 시작할 수 있어요. 쿠팡 파트너스 · 네이버 쇼핑커넥트 상품을 목록째 담으면 사진 고르기 · 상세페이지 · 제휴 링크까지 자동으로 붙고, 같은 흐름으로 영상이 올라갑니다.</a:t>
            </a:r>
            <a:endParaRPr lang="en-US" sz="15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4" name="appendix card"/>
          <p:cNvSpPr/>
          <p:nvPr/>
        </p:nvSpPr>
        <p:spPr>
          <a:xfrm>
            <a:off x="685800" y="2377440"/>
            <a:ext cx="10789920" cy="2377440"/>
          </a:xfrm>
          <a:prstGeom prst="roundRect">
            <a:avLst>
              <a:gd name="adj" fmla="val 961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5" name="feature"/>
          <p:cNvSpPr/>
          <p:nvPr/>
        </p:nvSpPr>
        <p:spPr>
          <a:xfrm>
            <a:off x="1097280" y="3246120"/>
            <a:ext cx="2331720" cy="5486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6" name="feature label"/>
          <p:cNvSpPr txBox="1"/>
          <p:nvPr/>
        </p:nvSpPr>
        <p:spPr>
          <a:xfrm>
            <a:off x="1097280" y="324612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목록째 담기</a:t>
            </a:r>
            <a:endParaRPr lang="en-US" sz="13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7" name="feature"/>
          <p:cNvSpPr/>
          <p:nvPr/>
        </p:nvSpPr>
        <p:spPr>
          <a:xfrm>
            <a:off x="3657600" y="3246120"/>
            <a:ext cx="2331720" cy="5486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8" name="feature label"/>
          <p:cNvSpPr txBox="1"/>
          <p:nvPr/>
        </p:nvSpPr>
        <p:spPr>
          <a:xfrm>
            <a:off x="3657600" y="324612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사진 자동 고르기</a:t>
            </a:r>
            <a:endParaRPr lang="en-US" sz="13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9" name="feature"/>
          <p:cNvSpPr/>
          <p:nvPr/>
        </p:nvSpPr>
        <p:spPr>
          <a:xfrm>
            <a:off x="6217920" y="3246120"/>
            <a:ext cx="2331720" cy="5486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0" name="feature label"/>
          <p:cNvSpPr txBox="1"/>
          <p:nvPr/>
        </p:nvSpPr>
        <p:spPr>
          <a:xfrm>
            <a:off x="6217920" y="324612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상세페이지 자동</a:t>
            </a:r>
            <a:endParaRPr lang="en-US" sz="13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1" name="feature"/>
          <p:cNvSpPr/>
          <p:nvPr/>
        </p:nvSpPr>
        <p:spPr>
          <a:xfrm>
            <a:off x="8778240" y="3246120"/>
            <a:ext cx="2331720" cy="5486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ko-KR" altLang="en-US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2" name="feature label"/>
          <p:cNvSpPr txBox="1"/>
          <p:nvPr/>
        </p:nvSpPr>
        <p:spPr>
          <a:xfrm>
            <a:off x="8778240" y="324612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  <a:latin typeface="페이퍼로지 5 Medium" pitchFamily="2" charset="-127"/>
                <a:ea typeface="페이퍼로지 5 Medium" pitchFamily="2" charset="-127"/>
              </a:rPr>
              <a:t>제휴 링크 자동</a:t>
            </a:r>
            <a:endParaRPr lang="en-US" sz="13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1097280" y="406908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목록 화면에서 버튼 한 번으로 수백 개를 담고, 내 상품과 같은 6단계 흐름으로 영상이 </a:t>
            </a:r>
            <a:r>
              <a:rPr lang="en-US" sz="1300" dirty="0" err="1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만들어져요</a:t>
            </a:r>
            <a:r>
              <a:rPr 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.</a:t>
            </a:r>
          </a:p>
          <a:p>
            <a:pPr marL="0" indent="0">
              <a:buNone/>
            </a:pPr>
            <a:r>
              <a:rPr lang="ko-KR" alt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개당 </a:t>
            </a:r>
            <a:r>
              <a:rPr lang="en-US" altLang="ko-KR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1</a:t>
            </a:r>
            <a:r>
              <a:rPr lang="ko-KR" altLang="en-US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분의 수집시간으로 대한민국의 모든 상품을 내 쇼핑몰에 담아보세요</a:t>
            </a:r>
            <a:r>
              <a:rPr lang="en-US" altLang="ko-KR" sz="1300" dirty="0">
                <a:solidFill>
                  <a:schemeClr val="tx2"/>
                </a:solidFill>
                <a:latin typeface="페이퍼로지 5 Medium" pitchFamily="2" charset="-127"/>
                <a:ea typeface="페이퍼로지 5 Medium" pitchFamily="2" charset="-127"/>
              </a:rPr>
              <a:t>.</a:t>
            </a:r>
            <a:endParaRPr lang="en-US" sz="1300" dirty="0">
              <a:latin typeface="페이퍼로지 5 Medium" pitchFamily="2" charset="-127"/>
              <a:ea typeface="페이퍼로지 5 Medium" pitchFamily="2" charset="-12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8CFC4724-6759-CCC0-41C0-8ECDA3CA0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630" y="480226"/>
            <a:ext cx="1331657" cy="40326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콘텐츠 퀄리티를 높이는 기능.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핵심 기능(복-붙-딸깍) 위에, 콘텐츠를 더 좋게 만드는 기능들이 이어집니다. 순서대로 소개할게요.</a:t>
            </a:r>
          </a:p>
        </p:txBody>
      </p:sp>
      <p:pic>
        <p:nvPicPr>
          <p:cNvPr id="4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5" name="index card"/>
          <p:cNvSpPr/>
          <p:nvPr/>
        </p:nvSpPr>
        <p:spPr>
          <a:xfrm>
            <a:off x="685800" y="2606040"/>
            <a:ext cx="1938528" cy="2148840"/>
          </a:xfrm>
          <a:prstGeom prst="roundRect">
            <a:avLst>
              <a:gd name="adj" fmla="val 11792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ndex num"/>
          <p:cNvSpPr txBox="1"/>
          <p:nvPr/>
        </p:nvSpPr>
        <p:spPr>
          <a:xfrm>
            <a:off x="914400" y="2788920"/>
            <a:ext cx="1097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7" name="index title"/>
          <p:cNvSpPr txBox="1"/>
          <p:nvPr/>
        </p:nvSpPr>
        <p:spPr>
          <a:xfrm>
            <a:off x="914400" y="3474720"/>
            <a:ext cx="15727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카피파이트</a:t>
            </a:r>
          </a:p>
        </p:txBody>
      </p:sp>
      <p:sp>
        <p:nvSpPr>
          <p:cNvPr id="8" name="index desc"/>
          <p:cNvSpPr txBox="1"/>
          <p:nvPr/>
        </p:nvSpPr>
        <p:spPr>
          <a:xfrm>
            <a:off x="914400" y="3886200"/>
            <a:ext cx="1572768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세 AI가 겨루는 광고 기획</a:t>
            </a:r>
          </a:p>
        </p:txBody>
      </p:sp>
      <p:sp>
        <p:nvSpPr>
          <p:cNvPr id="9" name="index card"/>
          <p:cNvSpPr/>
          <p:nvPr/>
        </p:nvSpPr>
        <p:spPr>
          <a:xfrm>
            <a:off x="2898648" y="2606040"/>
            <a:ext cx="1938528" cy="2148840"/>
          </a:xfrm>
          <a:prstGeom prst="roundRect">
            <a:avLst>
              <a:gd name="adj" fmla="val 11792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ndex num"/>
          <p:cNvSpPr txBox="1"/>
          <p:nvPr/>
        </p:nvSpPr>
        <p:spPr>
          <a:xfrm>
            <a:off x="3127248" y="2788920"/>
            <a:ext cx="1097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1" name="index title"/>
          <p:cNvSpPr txBox="1"/>
          <p:nvPr/>
        </p:nvSpPr>
        <p:spPr>
          <a:xfrm>
            <a:off x="3127248" y="3474720"/>
            <a:ext cx="15727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캐릭터시트</a:t>
            </a:r>
          </a:p>
        </p:txBody>
      </p:sp>
      <p:sp>
        <p:nvSpPr>
          <p:cNvPr id="12" name="index desc"/>
          <p:cNvSpPr txBox="1"/>
          <p:nvPr/>
        </p:nvSpPr>
        <p:spPr>
          <a:xfrm>
            <a:off x="3127248" y="3886200"/>
            <a:ext cx="1572768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모든 콘텐츠의 같은 얼굴</a:t>
            </a:r>
          </a:p>
        </p:txBody>
      </p:sp>
      <p:sp>
        <p:nvSpPr>
          <p:cNvPr id="13" name="index card"/>
          <p:cNvSpPr/>
          <p:nvPr/>
        </p:nvSpPr>
        <p:spPr>
          <a:xfrm>
            <a:off x="5111496" y="2606040"/>
            <a:ext cx="1938528" cy="2148840"/>
          </a:xfrm>
          <a:prstGeom prst="roundRect">
            <a:avLst>
              <a:gd name="adj" fmla="val 11792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ndex num"/>
          <p:cNvSpPr txBox="1"/>
          <p:nvPr/>
        </p:nvSpPr>
        <p:spPr>
          <a:xfrm>
            <a:off x="5340096" y="2788920"/>
            <a:ext cx="1097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15" name="index title"/>
          <p:cNvSpPr txBox="1"/>
          <p:nvPr/>
        </p:nvSpPr>
        <p:spPr>
          <a:xfrm>
            <a:off x="5340096" y="3474720"/>
            <a:ext cx="15727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콘텐츠시트</a:t>
            </a:r>
          </a:p>
        </p:txBody>
      </p:sp>
      <p:sp>
        <p:nvSpPr>
          <p:cNvPr id="16" name="index desc"/>
          <p:cNvSpPr txBox="1"/>
          <p:nvPr/>
        </p:nvSpPr>
        <p:spPr>
          <a:xfrm>
            <a:off x="5340096" y="3886200"/>
            <a:ext cx="1572768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피드 검토 · 승인</a:t>
            </a:r>
          </a:p>
        </p:txBody>
      </p:sp>
      <p:sp>
        <p:nvSpPr>
          <p:cNvPr id="17" name="index card"/>
          <p:cNvSpPr/>
          <p:nvPr/>
        </p:nvSpPr>
        <p:spPr>
          <a:xfrm>
            <a:off x="7324344" y="2606040"/>
            <a:ext cx="1938528" cy="2148840"/>
          </a:xfrm>
          <a:prstGeom prst="roundRect">
            <a:avLst>
              <a:gd name="adj" fmla="val 11792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index num"/>
          <p:cNvSpPr txBox="1"/>
          <p:nvPr/>
        </p:nvSpPr>
        <p:spPr>
          <a:xfrm>
            <a:off x="7552944" y="2788920"/>
            <a:ext cx="1097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19" name="index title"/>
          <p:cNvSpPr txBox="1"/>
          <p:nvPr/>
        </p:nvSpPr>
        <p:spPr>
          <a:xfrm>
            <a:off x="7552944" y="3474720"/>
            <a:ext cx="15727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릴스</a:t>
            </a:r>
          </a:p>
        </p:txBody>
      </p:sp>
      <p:sp>
        <p:nvSpPr>
          <p:cNvPr id="20" name="index desc"/>
          <p:cNvSpPr txBox="1"/>
          <p:nvPr/>
        </p:nvSpPr>
        <p:spPr>
          <a:xfrm>
            <a:off x="7552944" y="3886200"/>
            <a:ext cx="1572768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6가지 방법으로 숏폼</a:t>
            </a:r>
          </a:p>
        </p:txBody>
      </p:sp>
      <p:sp>
        <p:nvSpPr>
          <p:cNvPr id="21" name="index card"/>
          <p:cNvSpPr/>
          <p:nvPr/>
        </p:nvSpPr>
        <p:spPr>
          <a:xfrm>
            <a:off x="9537192" y="2606040"/>
            <a:ext cx="1938528" cy="2148840"/>
          </a:xfrm>
          <a:prstGeom prst="roundRect">
            <a:avLst>
              <a:gd name="adj" fmla="val 11792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ndex num"/>
          <p:cNvSpPr txBox="1"/>
          <p:nvPr/>
        </p:nvSpPr>
        <p:spPr>
          <a:xfrm>
            <a:off x="9765792" y="2788920"/>
            <a:ext cx="1097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05</a:t>
            </a:r>
          </a:p>
        </p:txBody>
      </p:sp>
      <p:sp>
        <p:nvSpPr>
          <p:cNvPr id="23" name="index title"/>
          <p:cNvSpPr txBox="1"/>
          <p:nvPr/>
        </p:nvSpPr>
        <p:spPr>
          <a:xfrm>
            <a:off x="9765792" y="3474720"/>
            <a:ext cx="15727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런웨이 광고</a:t>
            </a:r>
          </a:p>
        </p:txBody>
      </p:sp>
      <p:sp>
        <p:nvSpPr>
          <p:cNvPr id="24" name="index desc"/>
          <p:cNvSpPr txBox="1"/>
          <p:nvPr/>
        </p:nvSpPr>
        <p:spPr>
          <a:xfrm>
            <a:off x="9765792" y="3886200"/>
            <a:ext cx="1572768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기획이 브랜드 광고로</a:t>
            </a:r>
          </a:p>
        </p:txBody>
      </p:sp>
      <p:sp>
        <p:nvSpPr>
          <p:cNvPr id="25" name="text"/>
          <p:cNvSpPr txBox="1"/>
          <p:nvPr/>
        </p:nvSpPr>
        <p:spPr>
          <a:xfrm>
            <a:off x="685800" y="4983480"/>
            <a:ext cx="128016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릴스 6가지</a:t>
            </a:r>
          </a:p>
        </p:txBody>
      </p:sp>
      <p:sp>
        <p:nvSpPr>
          <p:cNvPr id="26" name="reel sub"/>
          <p:cNvSpPr/>
          <p:nvPr/>
        </p:nvSpPr>
        <p:spPr>
          <a:xfrm>
            <a:off x="2011680" y="4983480"/>
            <a:ext cx="1481328" cy="32004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el sub label"/>
          <p:cNvSpPr txBox="1"/>
          <p:nvPr/>
        </p:nvSpPr>
        <p:spPr>
          <a:xfrm>
            <a:off x="2011680" y="4983480"/>
            <a:ext cx="1481328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5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4-1 URL</a:t>
            </a:r>
          </a:p>
        </p:txBody>
      </p:sp>
      <p:sp>
        <p:nvSpPr>
          <p:cNvPr id="28" name="reel sub"/>
          <p:cNvSpPr/>
          <p:nvPr/>
        </p:nvSpPr>
        <p:spPr>
          <a:xfrm>
            <a:off x="3584448" y="4983480"/>
            <a:ext cx="1481328" cy="32004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el sub label"/>
          <p:cNvSpPr txBox="1"/>
          <p:nvPr/>
        </p:nvSpPr>
        <p:spPr>
          <a:xfrm>
            <a:off x="3584448" y="4983480"/>
            <a:ext cx="1481328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5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4-2 콘텐츠</a:t>
            </a:r>
          </a:p>
        </p:txBody>
      </p:sp>
      <p:sp>
        <p:nvSpPr>
          <p:cNvPr id="30" name="reel sub"/>
          <p:cNvSpPr/>
          <p:nvPr/>
        </p:nvSpPr>
        <p:spPr>
          <a:xfrm>
            <a:off x="5157216" y="4983480"/>
            <a:ext cx="1481328" cy="32004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el sub label"/>
          <p:cNvSpPr txBox="1"/>
          <p:nvPr/>
        </p:nvSpPr>
        <p:spPr>
          <a:xfrm>
            <a:off x="5157216" y="4983480"/>
            <a:ext cx="1481328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5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4-3 내 사진+영상</a:t>
            </a:r>
          </a:p>
        </p:txBody>
      </p:sp>
      <p:sp>
        <p:nvSpPr>
          <p:cNvPr id="32" name="reel sub"/>
          <p:cNvSpPr/>
          <p:nvPr/>
        </p:nvSpPr>
        <p:spPr>
          <a:xfrm>
            <a:off x="6729984" y="4983480"/>
            <a:ext cx="1481328" cy="32004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el sub label"/>
          <p:cNvSpPr txBox="1"/>
          <p:nvPr/>
        </p:nvSpPr>
        <p:spPr>
          <a:xfrm>
            <a:off x="6729984" y="4983480"/>
            <a:ext cx="1481328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5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4-4 애니메이션</a:t>
            </a:r>
          </a:p>
        </p:txBody>
      </p:sp>
      <p:sp>
        <p:nvSpPr>
          <p:cNvPr id="34" name="reel sub"/>
          <p:cNvSpPr/>
          <p:nvPr/>
        </p:nvSpPr>
        <p:spPr>
          <a:xfrm>
            <a:off x="8302752" y="4983480"/>
            <a:ext cx="1481328" cy="32004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el sub label"/>
          <p:cNvSpPr txBox="1"/>
          <p:nvPr/>
        </p:nvSpPr>
        <p:spPr>
          <a:xfrm>
            <a:off x="8302752" y="4983480"/>
            <a:ext cx="1481328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5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4-5 삽화</a:t>
            </a:r>
          </a:p>
        </p:txBody>
      </p:sp>
      <p:sp>
        <p:nvSpPr>
          <p:cNvPr id="36" name="reel sub"/>
          <p:cNvSpPr/>
          <p:nvPr/>
        </p:nvSpPr>
        <p:spPr>
          <a:xfrm>
            <a:off x="9875520" y="4983480"/>
            <a:ext cx="1481328" cy="32004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el sub label"/>
          <p:cNvSpPr txBox="1"/>
          <p:nvPr/>
        </p:nvSpPr>
        <p:spPr>
          <a:xfrm>
            <a:off x="9875520" y="4983480"/>
            <a:ext cx="1481328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5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4-6 쇼츠 쪼개기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685800" y="5532120"/>
            <a:ext cx="128016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그리고</a:t>
            </a:r>
          </a:p>
        </p:txBody>
      </p:sp>
      <p:sp>
        <p:nvSpPr>
          <p:cNvPr id="39" name="more"/>
          <p:cNvSpPr/>
          <p:nvPr/>
        </p:nvSpPr>
        <p:spPr>
          <a:xfrm>
            <a:off x="2011680" y="5532120"/>
            <a:ext cx="2240280" cy="3200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more label"/>
          <p:cNvSpPr txBox="1"/>
          <p:nvPr/>
        </p:nvSpPr>
        <p:spPr>
          <a:xfrm>
            <a:off x="2011680" y="5532120"/>
            <a:ext cx="224028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5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자동 운영 1 · 반복 생성</a:t>
            </a:r>
          </a:p>
        </p:txBody>
      </p:sp>
      <p:sp>
        <p:nvSpPr>
          <p:cNvPr id="41" name="more"/>
          <p:cNvSpPr/>
          <p:nvPr/>
        </p:nvSpPr>
        <p:spPr>
          <a:xfrm>
            <a:off x="4389120" y="5532120"/>
            <a:ext cx="2240280" cy="3200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more label"/>
          <p:cNvSpPr txBox="1"/>
          <p:nvPr/>
        </p:nvSpPr>
        <p:spPr>
          <a:xfrm>
            <a:off x="4389120" y="5532120"/>
            <a:ext cx="224028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5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자동 운영 2 · 큐시트</a:t>
            </a:r>
          </a:p>
        </p:txBody>
      </p:sp>
      <p:sp>
        <p:nvSpPr>
          <p:cNvPr id="43" name="more"/>
          <p:cNvSpPr/>
          <p:nvPr/>
        </p:nvSpPr>
        <p:spPr>
          <a:xfrm>
            <a:off x="6766560" y="5532120"/>
            <a:ext cx="2240280" cy="32004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more label"/>
          <p:cNvSpPr txBox="1"/>
          <p:nvPr/>
        </p:nvSpPr>
        <p:spPr>
          <a:xfrm>
            <a:off x="6766560" y="5532120"/>
            <a:ext cx="224028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5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06 · 콘텐츠 수집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카피파이트, 이렇게 진행됩니다.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브랜드 · 제품 · 목표만 적으면 세 AI가 기획을 겨루고, 이긴 기획이 카피부터 나레이션까지 완성돼요.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2011680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01 · 카피파이트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step 1"/>
          <p:cNvSpPr/>
          <p:nvPr/>
        </p:nvSpPr>
        <p:spPr>
          <a:xfrm>
            <a:off x="685800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tep num"/>
          <p:cNvSpPr/>
          <p:nvPr/>
        </p:nvSpPr>
        <p:spPr>
          <a:xfrm>
            <a:off x="86868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tep num label"/>
          <p:cNvSpPr txBox="1"/>
          <p:nvPr/>
        </p:nvSpPr>
        <p:spPr>
          <a:xfrm>
            <a:off x="86868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868680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브리프 입력</a:t>
            </a:r>
          </a:p>
        </p:txBody>
      </p:sp>
      <p:sp>
        <p:nvSpPr>
          <p:cNvPr id="11" name="step desc"/>
          <p:cNvSpPr txBox="1"/>
          <p:nvPr/>
        </p:nvSpPr>
        <p:spPr>
          <a:xfrm>
            <a:off x="868680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브랜드 · 제품 · 타깃 · 목표 · 원하는 장르</a:t>
            </a:r>
          </a:p>
        </p:txBody>
      </p:sp>
      <p:cxnSp>
        <p:nvCxnSpPr>
          <p:cNvPr id="12" name="flow arrow"/>
          <p:cNvCxnSpPr/>
          <p:nvPr/>
        </p:nvCxnSpPr>
        <p:spPr>
          <a:xfrm>
            <a:off x="2606040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2"/>
          <p:cNvSpPr/>
          <p:nvPr/>
        </p:nvSpPr>
        <p:spPr>
          <a:xfrm>
            <a:off x="2916936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tep num"/>
          <p:cNvSpPr/>
          <p:nvPr/>
        </p:nvSpPr>
        <p:spPr>
          <a:xfrm>
            <a:off x="3099816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tep num label"/>
          <p:cNvSpPr txBox="1"/>
          <p:nvPr/>
        </p:nvSpPr>
        <p:spPr>
          <a:xfrm>
            <a:off x="3099816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3099816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세 AI 기획</a:t>
            </a:r>
          </a:p>
        </p:txBody>
      </p:sp>
      <p:sp>
        <p:nvSpPr>
          <p:cNvPr id="17" name="step desc"/>
          <p:cNvSpPr txBox="1"/>
          <p:nvPr/>
        </p:nvSpPr>
        <p:spPr>
          <a:xfrm>
            <a:off x="3099816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GPT · Gemini · Claude가 각자 기획안을 씀</a:t>
            </a:r>
          </a:p>
        </p:txBody>
      </p:sp>
      <p:cxnSp>
        <p:nvCxnSpPr>
          <p:cNvPr id="18" name="flow arrow"/>
          <p:cNvCxnSpPr/>
          <p:nvPr/>
        </p:nvCxnSpPr>
        <p:spPr>
          <a:xfrm>
            <a:off x="4837176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tep 3"/>
          <p:cNvSpPr/>
          <p:nvPr/>
        </p:nvSpPr>
        <p:spPr>
          <a:xfrm>
            <a:off x="5148072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step num"/>
          <p:cNvSpPr/>
          <p:nvPr/>
        </p:nvSpPr>
        <p:spPr>
          <a:xfrm>
            <a:off x="5330952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 num label"/>
          <p:cNvSpPr txBox="1"/>
          <p:nvPr/>
        </p:nvSpPr>
        <p:spPr>
          <a:xfrm>
            <a:off x="5330952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22" name="step title"/>
          <p:cNvSpPr txBox="1"/>
          <p:nvPr/>
        </p:nvSpPr>
        <p:spPr>
          <a:xfrm>
            <a:off x="5330952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AI 심판 채점</a:t>
            </a:r>
          </a:p>
        </p:txBody>
      </p:sp>
      <p:sp>
        <p:nvSpPr>
          <p:cNvPr id="23" name="step desc"/>
          <p:cNvSpPr txBox="1"/>
          <p:nvPr/>
        </p:nvSpPr>
        <p:spPr>
          <a:xfrm>
            <a:off x="5330952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다른 AI가 점수를 매겨 우승 기획 선택</a:t>
            </a:r>
          </a:p>
        </p:txBody>
      </p:sp>
      <p:cxnSp>
        <p:nvCxnSpPr>
          <p:cNvPr id="24" name="flow arrow"/>
          <p:cNvCxnSpPr/>
          <p:nvPr/>
        </p:nvCxnSpPr>
        <p:spPr>
          <a:xfrm>
            <a:off x="7068312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4"/>
          <p:cNvSpPr/>
          <p:nvPr/>
        </p:nvSpPr>
        <p:spPr>
          <a:xfrm>
            <a:off x="7379208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 num"/>
          <p:cNvSpPr/>
          <p:nvPr/>
        </p:nvSpPr>
        <p:spPr>
          <a:xfrm>
            <a:off x="7562088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 num label"/>
          <p:cNvSpPr txBox="1"/>
          <p:nvPr/>
        </p:nvSpPr>
        <p:spPr>
          <a:xfrm>
            <a:off x="7562088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28" name="step title"/>
          <p:cNvSpPr txBox="1"/>
          <p:nvPr/>
        </p:nvSpPr>
        <p:spPr>
          <a:xfrm>
            <a:off x="7562088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한 번 더 겨루기</a:t>
            </a:r>
          </a:p>
        </p:txBody>
      </p:sp>
      <p:sp>
        <p:nvSpPr>
          <p:cNvPr id="29" name="step desc"/>
          <p:cNvSpPr txBox="1"/>
          <p:nvPr/>
        </p:nvSpPr>
        <p:spPr>
          <a:xfrm>
            <a:off x="7562088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우승 기획을 다시 겨뤄 완성도를 끌어올림</a:t>
            </a:r>
          </a:p>
        </p:txBody>
      </p:sp>
      <p:cxnSp>
        <p:nvCxnSpPr>
          <p:cNvPr id="30" name="flow arrow"/>
          <p:cNvCxnSpPr/>
          <p:nvPr/>
        </p:nvCxnSpPr>
        <p:spPr>
          <a:xfrm>
            <a:off x="9299448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step 5"/>
          <p:cNvSpPr/>
          <p:nvPr/>
        </p:nvSpPr>
        <p:spPr>
          <a:xfrm>
            <a:off x="9610344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step num"/>
          <p:cNvSpPr/>
          <p:nvPr/>
        </p:nvSpPr>
        <p:spPr>
          <a:xfrm>
            <a:off x="9793224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step num label"/>
          <p:cNvSpPr txBox="1"/>
          <p:nvPr/>
        </p:nvSpPr>
        <p:spPr>
          <a:xfrm>
            <a:off x="9793224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05</a:t>
            </a:r>
          </a:p>
        </p:txBody>
      </p:sp>
      <p:sp>
        <p:nvSpPr>
          <p:cNvPr id="34" name="step title"/>
          <p:cNvSpPr txBox="1"/>
          <p:nvPr/>
        </p:nvSpPr>
        <p:spPr>
          <a:xfrm>
            <a:off x="9793224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결과물</a:t>
            </a:r>
          </a:p>
        </p:txBody>
      </p:sp>
      <p:sp>
        <p:nvSpPr>
          <p:cNvPr id="35" name="step desc"/>
          <p:cNvSpPr txBox="1"/>
          <p:nvPr/>
        </p:nvSpPr>
        <p:spPr>
          <a:xfrm>
            <a:off x="9793224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카피 · 시나리오 · 컷 설계 · 나레이션</a:t>
            </a:r>
          </a:p>
        </p:txBody>
      </p:sp>
      <p:sp>
        <p:nvSpPr>
          <p:cNvPr id="36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한 AI의 한계를 넘는 기획</a:t>
            </a:r>
          </a:p>
        </p:txBody>
      </p:sp>
      <p:sp>
        <p:nvSpPr>
          <p:cNvPr id="38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서로 다른 AI의 관점이 부딪히며 더 날카로운 아이디어가 남아요</a:t>
            </a:r>
          </a:p>
        </p:txBody>
      </p:sp>
      <p:sp>
        <p:nvSpPr>
          <p:cNvPr id="39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장르를 고르세요</a:t>
            </a:r>
          </a:p>
        </p:txBody>
      </p:sp>
      <p:sp>
        <p:nvSpPr>
          <p:cNvPr id="41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TV 광고 · 웹툰 · 동화 · 뮤직비디오 · 뉴스까지</a:t>
            </a:r>
          </a:p>
        </p:txBody>
      </p:sp>
      <p:sp>
        <p:nvSpPr>
          <p:cNvPr id="42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그대로 영상으로</a:t>
            </a:r>
          </a:p>
        </p:txBody>
      </p:sp>
      <p:sp>
        <p:nvSpPr>
          <p:cNvPr id="44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결과가 런웨이 광고 · 릴스 · 삽화로 바로 이어져요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내 브랜드의 얼굴, 캐릭터시트.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한 번 만든 캐릭터가 모든 피드 · 스토리 · 릴스에 같은 얼굴로 등장해요. 브랜드를 기억하게 만드는 건 일관성이에요.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2011680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 · 캐릭터시트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step 1"/>
          <p:cNvSpPr/>
          <p:nvPr/>
        </p:nvSpPr>
        <p:spPr>
          <a:xfrm>
            <a:off x="685800" y="2606040"/>
            <a:ext cx="2423160" cy="1920240"/>
          </a:xfrm>
          <a:prstGeom prst="roundRect">
            <a:avLst>
              <a:gd name="adj" fmla="val 11904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tep num"/>
          <p:cNvSpPr/>
          <p:nvPr/>
        </p:nvSpPr>
        <p:spPr>
          <a:xfrm>
            <a:off x="86868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tep num label"/>
          <p:cNvSpPr txBox="1"/>
          <p:nvPr/>
        </p:nvSpPr>
        <p:spPr>
          <a:xfrm>
            <a:off x="86868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868680" y="320040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캐릭터 정하기</a:t>
            </a:r>
          </a:p>
        </p:txBody>
      </p:sp>
      <p:sp>
        <p:nvSpPr>
          <p:cNvPr id="11" name="step desc"/>
          <p:cNvSpPr txBox="1"/>
          <p:nvPr/>
        </p:nvSpPr>
        <p:spPr>
          <a:xfrm>
            <a:off x="868680" y="3749039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얼굴 · 나이 · 분위기 · 스타일 · 말투</a:t>
            </a:r>
          </a:p>
        </p:txBody>
      </p:sp>
      <p:cxnSp>
        <p:nvCxnSpPr>
          <p:cNvPr id="12" name="flow arrow"/>
          <p:cNvCxnSpPr/>
          <p:nvPr/>
        </p:nvCxnSpPr>
        <p:spPr>
          <a:xfrm>
            <a:off x="3163824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2"/>
          <p:cNvSpPr/>
          <p:nvPr/>
        </p:nvSpPr>
        <p:spPr>
          <a:xfrm>
            <a:off x="3474720" y="2606040"/>
            <a:ext cx="2423160" cy="1920240"/>
          </a:xfrm>
          <a:prstGeom prst="roundRect">
            <a:avLst>
              <a:gd name="adj" fmla="val 1190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tep num"/>
          <p:cNvSpPr/>
          <p:nvPr/>
        </p:nvSpPr>
        <p:spPr>
          <a:xfrm>
            <a:off x="365760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tep num label"/>
          <p:cNvSpPr txBox="1"/>
          <p:nvPr/>
        </p:nvSpPr>
        <p:spPr>
          <a:xfrm>
            <a:off x="365760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3657600" y="320040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기준 사진 만들기</a:t>
            </a:r>
          </a:p>
        </p:txBody>
      </p:sp>
      <p:sp>
        <p:nvSpPr>
          <p:cNvPr id="17" name="step desc"/>
          <p:cNvSpPr txBox="1"/>
          <p:nvPr/>
        </p:nvSpPr>
        <p:spPr>
          <a:xfrm>
            <a:off x="3657600" y="3749039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여러 각도 · 표정의 기준 이미지</a:t>
            </a:r>
          </a:p>
        </p:txBody>
      </p:sp>
      <p:cxnSp>
        <p:nvCxnSpPr>
          <p:cNvPr id="18" name="flow arrow"/>
          <p:cNvCxnSpPr/>
          <p:nvPr/>
        </p:nvCxnSpPr>
        <p:spPr>
          <a:xfrm>
            <a:off x="5952744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tep 3"/>
          <p:cNvSpPr/>
          <p:nvPr/>
        </p:nvSpPr>
        <p:spPr>
          <a:xfrm>
            <a:off x="6263640" y="2606040"/>
            <a:ext cx="2423160" cy="1920240"/>
          </a:xfrm>
          <a:prstGeom prst="roundRect">
            <a:avLst>
              <a:gd name="adj" fmla="val 1190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step num"/>
          <p:cNvSpPr/>
          <p:nvPr/>
        </p:nvSpPr>
        <p:spPr>
          <a:xfrm>
            <a:off x="644652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 num label"/>
          <p:cNvSpPr txBox="1"/>
          <p:nvPr/>
        </p:nvSpPr>
        <p:spPr>
          <a:xfrm>
            <a:off x="644652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22" name="step title"/>
          <p:cNvSpPr txBox="1"/>
          <p:nvPr/>
        </p:nvSpPr>
        <p:spPr>
          <a:xfrm>
            <a:off x="6446520" y="320040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얼굴 일치 검사</a:t>
            </a:r>
          </a:p>
        </p:txBody>
      </p:sp>
      <p:sp>
        <p:nvSpPr>
          <p:cNvPr id="23" name="step desc"/>
          <p:cNvSpPr txBox="1"/>
          <p:nvPr/>
        </p:nvSpPr>
        <p:spPr>
          <a:xfrm>
            <a:off x="6446520" y="3749039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만들 때마다 같은 사람인지 AI가 점수로 확인</a:t>
            </a:r>
          </a:p>
        </p:txBody>
      </p:sp>
      <p:cxnSp>
        <p:nvCxnSpPr>
          <p:cNvPr id="24" name="flow arrow"/>
          <p:cNvCxnSpPr/>
          <p:nvPr/>
        </p:nvCxnSpPr>
        <p:spPr>
          <a:xfrm>
            <a:off x="8741664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4"/>
          <p:cNvSpPr/>
          <p:nvPr/>
        </p:nvSpPr>
        <p:spPr>
          <a:xfrm>
            <a:off x="9052560" y="2606040"/>
            <a:ext cx="2423160" cy="1920240"/>
          </a:xfrm>
          <a:prstGeom prst="roundRect">
            <a:avLst>
              <a:gd name="adj" fmla="val 1190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 num"/>
          <p:cNvSpPr/>
          <p:nvPr/>
        </p:nvSpPr>
        <p:spPr>
          <a:xfrm>
            <a:off x="923544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 num label"/>
          <p:cNvSpPr txBox="1"/>
          <p:nvPr/>
        </p:nvSpPr>
        <p:spPr>
          <a:xfrm>
            <a:off x="923544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28" name="step title"/>
          <p:cNvSpPr txBox="1"/>
          <p:nvPr/>
        </p:nvSpPr>
        <p:spPr>
          <a:xfrm>
            <a:off x="9235440" y="320040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모든 콘텐츠에 등장</a:t>
            </a:r>
          </a:p>
        </p:txBody>
      </p:sp>
      <p:sp>
        <p:nvSpPr>
          <p:cNvPr id="29" name="step desc"/>
          <p:cNvSpPr txBox="1"/>
          <p:nvPr/>
        </p:nvSpPr>
        <p:spPr>
          <a:xfrm>
            <a:off x="9235440" y="3749039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피드 · 스토리 · 릴스 · 광고</a:t>
            </a:r>
          </a:p>
        </p:txBody>
      </p:sp>
      <p:sp>
        <p:nvSpPr>
          <p:cNvPr id="30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AI 모델 · 인플루언서 · 마스코트</a:t>
            </a:r>
          </a:p>
        </p:txBody>
      </p:sp>
      <p:sp>
        <p:nvSpPr>
          <p:cNvPr id="32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사람 모델부터 브랜드 캐릭터까지 원하는 얼굴로</a:t>
            </a:r>
          </a:p>
        </p:txBody>
      </p:sp>
      <p:sp>
        <p:nvSpPr>
          <p:cNvPr id="33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낮은 점수는 다시</a:t>
            </a:r>
          </a:p>
        </p:txBody>
      </p:sp>
      <p:sp>
        <p:nvSpPr>
          <p:cNvPr id="35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얼굴이 덜 닮은 컷은 자동으로 다시 만들어요</a:t>
            </a:r>
          </a:p>
        </p:txBody>
      </p:sp>
      <p:sp>
        <p:nvSpPr>
          <p:cNvPr id="36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제품과 함께</a:t>
            </a:r>
          </a:p>
        </p:txBody>
      </p:sp>
      <p:sp>
        <p:nvSpPr>
          <p:cNvPr id="38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내 제품을 입고 · 들고 · 쓰는 장면으로 연출해요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매일의 피드를 검토하는 곳, 콘텐츠시트.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AI가 만든 피드를 한눈에 보고, 고치고, 승인하면 큐시트로 넘어가요. 올라가기 전에 사람이 마지막으로 확인하는 자리예요.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2011680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 · 콘텐츠시트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step 1"/>
          <p:cNvSpPr/>
          <p:nvPr/>
        </p:nvSpPr>
        <p:spPr>
          <a:xfrm>
            <a:off x="685800" y="2606040"/>
            <a:ext cx="2423160" cy="1920240"/>
          </a:xfrm>
          <a:prstGeom prst="roundRect">
            <a:avLst>
              <a:gd name="adj" fmla="val 11904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tep num"/>
          <p:cNvSpPr/>
          <p:nvPr/>
        </p:nvSpPr>
        <p:spPr>
          <a:xfrm>
            <a:off x="86868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tep num label"/>
          <p:cNvSpPr txBox="1"/>
          <p:nvPr/>
        </p:nvSpPr>
        <p:spPr>
          <a:xfrm>
            <a:off x="86868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868680" y="320040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AI 피드 생성</a:t>
            </a:r>
          </a:p>
        </p:txBody>
      </p:sp>
      <p:sp>
        <p:nvSpPr>
          <p:cNvPr id="11" name="step desc"/>
          <p:cNvSpPr txBox="1"/>
          <p:nvPr/>
        </p:nvSpPr>
        <p:spPr>
          <a:xfrm>
            <a:off x="868680" y="3749039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캐릭터 · 제품 · 스타일로 사진 4~6장 + 글</a:t>
            </a:r>
          </a:p>
        </p:txBody>
      </p:sp>
      <p:cxnSp>
        <p:nvCxnSpPr>
          <p:cNvPr id="12" name="flow arrow"/>
          <p:cNvCxnSpPr/>
          <p:nvPr/>
        </p:nvCxnSpPr>
        <p:spPr>
          <a:xfrm>
            <a:off x="3163824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2"/>
          <p:cNvSpPr/>
          <p:nvPr/>
        </p:nvSpPr>
        <p:spPr>
          <a:xfrm>
            <a:off x="3474720" y="2606040"/>
            <a:ext cx="2423160" cy="1920240"/>
          </a:xfrm>
          <a:prstGeom prst="roundRect">
            <a:avLst>
              <a:gd name="adj" fmla="val 1190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tep num"/>
          <p:cNvSpPr/>
          <p:nvPr/>
        </p:nvSpPr>
        <p:spPr>
          <a:xfrm>
            <a:off x="365760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tep num label"/>
          <p:cNvSpPr txBox="1"/>
          <p:nvPr/>
        </p:nvSpPr>
        <p:spPr>
          <a:xfrm>
            <a:off x="365760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3657600" y="320040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검토</a:t>
            </a:r>
          </a:p>
        </p:txBody>
      </p:sp>
      <p:sp>
        <p:nvSpPr>
          <p:cNvPr id="17" name="step desc"/>
          <p:cNvSpPr txBox="1"/>
          <p:nvPr/>
        </p:nvSpPr>
        <p:spPr>
          <a:xfrm>
            <a:off x="3657600" y="3749039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사진 · 글 · 해시태그를 한 화면에서</a:t>
            </a:r>
          </a:p>
        </p:txBody>
      </p:sp>
      <p:cxnSp>
        <p:nvCxnSpPr>
          <p:cNvPr id="18" name="flow arrow"/>
          <p:cNvCxnSpPr/>
          <p:nvPr/>
        </p:nvCxnSpPr>
        <p:spPr>
          <a:xfrm>
            <a:off x="5952744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tep 3"/>
          <p:cNvSpPr/>
          <p:nvPr/>
        </p:nvSpPr>
        <p:spPr>
          <a:xfrm>
            <a:off x="6263640" y="2606040"/>
            <a:ext cx="2423160" cy="1920240"/>
          </a:xfrm>
          <a:prstGeom prst="roundRect">
            <a:avLst>
              <a:gd name="adj" fmla="val 1190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step num"/>
          <p:cNvSpPr/>
          <p:nvPr/>
        </p:nvSpPr>
        <p:spPr>
          <a:xfrm>
            <a:off x="644652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 num label"/>
          <p:cNvSpPr txBox="1"/>
          <p:nvPr/>
        </p:nvSpPr>
        <p:spPr>
          <a:xfrm>
            <a:off x="644652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22" name="step title"/>
          <p:cNvSpPr txBox="1"/>
          <p:nvPr/>
        </p:nvSpPr>
        <p:spPr>
          <a:xfrm>
            <a:off x="6446520" y="320040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수정 · 복사 생성</a:t>
            </a:r>
          </a:p>
        </p:txBody>
      </p:sp>
      <p:sp>
        <p:nvSpPr>
          <p:cNvPr id="23" name="step desc"/>
          <p:cNvSpPr txBox="1"/>
          <p:nvPr/>
        </p:nvSpPr>
        <p:spPr>
          <a:xfrm>
            <a:off x="6446520" y="3749039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글 고치기 · 비슷하게 하나 더</a:t>
            </a:r>
          </a:p>
        </p:txBody>
      </p:sp>
      <p:cxnSp>
        <p:nvCxnSpPr>
          <p:cNvPr id="24" name="flow arrow"/>
          <p:cNvCxnSpPr/>
          <p:nvPr/>
        </p:nvCxnSpPr>
        <p:spPr>
          <a:xfrm>
            <a:off x="8741664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4"/>
          <p:cNvSpPr/>
          <p:nvPr/>
        </p:nvSpPr>
        <p:spPr>
          <a:xfrm>
            <a:off x="9052560" y="2606040"/>
            <a:ext cx="2423160" cy="1920240"/>
          </a:xfrm>
          <a:prstGeom prst="roundRect">
            <a:avLst>
              <a:gd name="adj" fmla="val 1190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 num"/>
          <p:cNvSpPr/>
          <p:nvPr/>
        </p:nvSpPr>
        <p:spPr>
          <a:xfrm>
            <a:off x="923544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 num label"/>
          <p:cNvSpPr txBox="1"/>
          <p:nvPr/>
        </p:nvSpPr>
        <p:spPr>
          <a:xfrm>
            <a:off x="923544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28" name="step title"/>
          <p:cNvSpPr txBox="1"/>
          <p:nvPr/>
        </p:nvSpPr>
        <p:spPr>
          <a:xfrm>
            <a:off x="9235440" y="320040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승인 · 큐시트</a:t>
            </a:r>
          </a:p>
        </p:txBody>
      </p:sp>
      <p:sp>
        <p:nvSpPr>
          <p:cNvPr id="29" name="step desc"/>
          <p:cNvSpPr txBox="1"/>
          <p:nvPr/>
        </p:nvSpPr>
        <p:spPr>
          <a:xfrm>
            <a:off x="9235440" y="3749039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인스타그램 · 스레드에 예약</a:t>
            </a:r>
          </a:p>
        </p:txBody>
      </p:sp>
      <p:sp>
        <p:nvSpPr>
          <p:cNvPr id="30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🎬 이 사진으로 릴스</a:t>
            </a:r>
          </a:p>
        </p:txBody>
      </p:sp>
      <p:sp>
        <p:nvSpPr>
          <p:cNvPr id="32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피드 사진을 그대로 릴스 만들기에 앉혀요</a:t>
            </a:r>
          </a:p>
        </p:txBody>
      </p:sp>
      <p:sp>
        <p:nvSpPr>
          <p:cNvPr id="33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🛍 쇼핑몰 보내기</a:t>
            </a:r>
          </a:p>
        </p:txBody>
      </p:sp>
      <p:sp>
        <p:nvSpPr>
          <p:cNvPr id="35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피드로 상품 글 · 상세페이지까지</a:t>
            </a:r>
          </a:p>
        </p:txBody>
      </p:sp>
      <p:sp>
        <p:nvSpPr>
          <p:cNvPr id="36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즉시 업로드 · 반복 생성</a:t>
            </a:r>
          </a:p>
        </p:txBody>
      </p:sp>
      <p:sp>
        <p:nvSpPr>
          <p:cNvPr id="38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지금 바로 올리거나 매일 자동으로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릴스, 6가지 방법으로 만듭니다.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가진 재료가 무엇이든 — 주소 · 콘텐츠 · 내 사진 · 이야기 · 긴 영상 — 세로 숏폼 하나로 끝나요.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1572768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1572768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 · 릴스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reel way"/>
          <p:cNvSpPr/>
          <p:nvPr/>
        </p:nvSpPr>
        <p:spPr>
          <a:xfrm>
            <a:off x="685800" y="2606040"/>
            <a:ext cx="3413760" cy="1600200"/>
          </a:xfrm>
          <a:prstGeom prst="roundRect">
            <a:avLst>
              <a:gd name="adj" fmla="val 14285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el num"/>
          <p:cNvSpPr/>
          <p:nvPr/>
        </p:nvSpPr>
        <p:spPr>
          <a:xfrm>
            <a:off x="960120" y="2880360"/>
            <a:ext cx="640080" cy="310896"/>
          </a:xfrm>
          <a:prstGeom prst="roundRect">
            <a:avLst>
              <a:gd name="adj" fmla="val 50000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el num label"/>
          <p:cNvSpPr txBox="1"/>
          <p:nvPr/>
        </p:nvSpPr>
        <p:spPr>
          <a:xfrm>
            <a:off x="960120" y="2880360"/>
            <a:ext cx="640080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4-1</a:t>
            </a:r>
          </a:p>
        </p:txBody>
      </p:sp>
      <p:sp>
        <p:nvSpPr>
          <p:cNvPr id="10" name="reel title"/>
          <p:cNvSpPr txBox="1"/>
          <p:nvPr/>
        </p:nvSpPr>
        <p:spPr>
          <a:xfrm>
            <a:off x="960120" y="3337560"/>
            <a:ext cx="286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URL</a:t>
            </a:r>
          </a:p>
        </p:txBody>
      </p:sp>
      <p:sp>
        <p:nvSpPr>
          <p:cNvPr id="11" name="reel desc"/>
          <p:cNvSpPr txBox="1"/>
          <p:nvPr/>
        </p:nvSpPr>
        <p:spPr>
          <a:xfrm>
            <a:off x="960120" y="3721608"/>
            <a:ext cx="286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상품 주소 한 줄로</a:t>
            </a:r>
          </a:p>
        </p:txBody>
      </p:sp>
      <p:sp>
        <p:nvSpPr>
          <p:cNvPr id="12" name="reel way"/>
          <p:cNvSpPr/>
          <p:nvPr/>
        </p:nvSpPr>
        <p:spPr>
          <a:xfrm>
            <a:off x="4373880" y="2606040"/>
            <a:ext cx="3413760" cy="1600200"/>
          </a:xfrm>
          <a:prstGeom prst="roundRect">
            <a:avLst>
              <a:gd name="adj" fmla="val 14285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el num"/>
          <p:cNvSpPr/>
          <p:nvPr/>
        </p:nvSpPr>
        <p:spPr>
          <a:xfrm>
            <a:off x="4648200" y="2880360"/>
            <a:ext cx="640080" cy="310896"/>
          </a:xfrm>
          <a:prstGeom prst="roundRect">
            <a:avLst>
              <a:gd name="adj" fmla="val 50000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el num label"/>
          <p:cNvSpPr txBox="1"/>
          <p:nvPr/>
        </p:nvSpPr>
        <p:spPr>
          <a:xfrm>
            <a:off x="4648200" y="2880360"/>
            <a:ext cx="640080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4-2</a:t>
            </a:r>
          </a:p>
        </p:txBody>
      </p:sp>
      <p:sp>
        <p:nvSpPr>
          <p:cNvPr id="15" name="reel title"/>
          <p:cNvSpPr txBox="1"/>
          <p:nvPr/>
        </p:nvSpPr>
        <p:spPr>
          <a:xfrm>
            <a:off x="4648200" y="3337560"/>
            <a:ext cx="286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콘텐츠</a:t>
            </a:r>
          </a:p>
        </p:txBody>
      </p:sp>
      <p:sp>
        <p:nvSpPr>
          <p:cNvPr id="16" name="reel desc"/>
          <p:cNvSpPr txBox="1"/>
          <p:nvPr/>
        </p:nvSpPr>
        <p:spPr>
          <a:xfrm>
            <a:off x="4648200" y="3721608"/>
            <a:ext cx="286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만들어 둔 피드로</a:t>
            </a:r>
          </a:p>
        </p:txBody>
      </p:sp>
      <p:sp>
        <p:nvSpPr>
          <p:cNvPr id="17" name="reel way"/>
          <p:cNvSpPr/>
          <p:nvPr/>
        </p:nvSpPr>
        <p:spPr>
          <a:xfrm>
            <a:off x="8061960" y="2606040"/>
            <a:ext cx="3413760" cy="1600200"/>
          </a:xfrm>
          <a:prstGeom prst="roundRect">
            <a:avLst>
              <a:gd name="adj" fmla="val 14285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el num"/>
          <p:cNvSpPr/>
          <p:nvPr/>
        </p:nvSpPr>
        <p:spPr>
          <a:xfrm>
            <a:off x="8336280" y="2880360"/>
            <a:ext cx="640080" cy="310896"/>
          </a:xfrm>
          <a:prstGeom prst="roundRect">
            <a:avLst>
              <a:gd name="adj" fmla="val 50000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el num label"/>
          <p:cNvSpPr txBox="1"/>
          <p:nvPr/>
        </p:nvSpPr>
        <p:spPr>
          <a:xfrm>
            <a:off x="8336280" y="2880360"/>
            <a:ext cx="640080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4-3</a:t>
            </a:r>
          </a:p>
        </p:txBody>
      </p:sp>
      <p:sp>
        <p:nvSpPr>
          <p:cNvPr id="20" name="reel title"/>
          <p:cNvSpPr txBox="1"/>
          <p:nvPr/>
        </p:nvSpPr>
        <p:spPr>
          <a:xfrm>
            <a:off x="8336280" y="3337560"/>
            <a:ext cx="286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내 사진 + 영상</a:t>
            </a:r>
          </a:p>
        </p:txBody>
      </p:sp>
      <p:sp>
        <p:nvSpPr>
          <p:cNvPr id="21" name="reel desc"/>
          <p:cNvSpPr txBox="1"/>
          <p:nvPr/>
        </p:nvSpPr>
        <p:spPr>
          <a:xfrm>
            <a:off x="8336280" y="3721608"/>
            <a:ext cx="286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직접 찍은 재료로</a:t>
            </a:r>
          </a:p>
        </p:txBody>
      </p:sp>
      <p:sp>
        <p:nvSpPr>
          <p:cNvPr id="22" name="reel way"/>
          <p:cNvSpPr/>
          <p:nvPr/>
        </p:nvSpPr>
        <p:spPr>
          <a:xfrm>
            <a:off x="685800" y="4434840"/>
            <a:ext cx="3413760" cy="1600200"/>
          </a:xfrm>
          <a:prstGeom prst="roundRect">
            <a:avLst>
              <a:gd name="adj" fmla="val 14285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el num"/>
          <p:cNvSpPr/>
          <p:nvPr/>
        </p:nvSpPr>
        <p:spPr>
          <a:xfrm>
            <a:off x="960120" y="4709159"/>
            <a:ext cx="640080" cy="310896"/>
          </a:xfrm>
          <a:prstGeom prst="roundRect">
            <a:avLst>
              <a:gd name="adj" fmla="val 50000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el num label"/>
          <p:cNvSpPr txBox="1"/>
          <p:nvPr/>
        </p:nvSpPr>
        <p:spPr>
          <a:xfrm>
            <a:off x="960120" y="4709159"/>
            <a:ext cx="640080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4-4</a:t>
            </a:r>
          </a:p>
        </p:txBody>
      </p:sp>
      <p:sp>
        <p:nvSpPr>
          <p:cNvPr id="25" name="reel title"/>
          <p:cNvSpPr txBox="1"/>
          <p:nvPr/>
        </p:nvSpPr>
        <p:spPr>
          <a:xfrm>
            <a:off x="960120" y="5166359"/>
            <a:ext cx="286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애니메이션</a:t>
            </a:r>
          </a:p>
        </p:txBody>
      </p:sp>
      <p:sp>
        <p:nvSpPr>
          <p:cNvPr id="26" name="reel desc"/>
          <p:cNvSpPr txBox="1"/>
          <p:nvPr/>
        </p:nvSpPr>
        <p:spPr>
          <a:xfrm>
            <a:off x="960120" y="5550407"/>
            <a:ext cx="286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캐릭터가 움직이는 이야기</a:t>
            </a:r>
          </a:p>
        </p:txBody>
      </p:sp>
      <p:sp>
        <p:nvSpPr>
          <p:cNvPr id="27" name="reel way"/>
          <p:cNvSpPr/>
          <p:nvPr/>
        </p:nvSpPr>
        <p:spPr>
          <a:xfrm>
            <a:off x="4373880" y="4434840"/>
            <a:ext cx="3413760" cy="1600200"/>
          </a:xfrm>
          <a:prstGeom prst="roundRect">
            <a:avLst>
              <a:gd name="adj" fmla="val 14285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el num"/>
          <p:cNvSpPr/>
          <p:nvPr/>
        </p:nvSpPr>
        <p:spPr>
          <a:xfrm>
            <a:off x="4648200" y="4709159"/>
            <a:ext cx="640080" cy="310896"/>
          </a:xfrm>
          <a:prstGeom prst="roundRect">
            <a:avLst>
              <a:gd name="adj" fmla="val 50000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el num label"/>
          <p:cNvSpPr txBox="1"/>
          <p:nvPr/>
        </p:nvSpPr>
        <p:spPr>
          <a:xfrm>
            <a:off x="4648200" y="4709159"/>
            <a:ext cx="640080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4-5</a:t>
            </a:r>
          </a:p>
        </p:txBody>
      </p:sp>
      <p:sp>
        <p:nvSpPr>
          <p:cNvPr id="30" name="reel title"/>
          <p:cNvSpPr txBox="1"/>
          <p:nvPr/>
        </p:nvSpPr>
        <p:spPr>
          <a:xfrm>
            <a:off x="4648200" y="5166359"/>
            <a:ext cx="286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삽화</a:t>
            </a:r>
          </a:p>
        </p:txBody>
      </p:sp>
      <p:sp>
        <p:nvSpPr>
          <p:cNvPr id="31" name="reel desc"/>
          <p:cNvSpPr txBox="1"/>
          <p:nvPr/>
        </p:nvSpPr>
        <p:spPr>
          <a:xfrm>
            <a:off x="4648200" y="5550407"/>
            <a:ext cx="286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웹툰 · 동화 · 만화 칸으로</a:t>
            </a:r>
          </a:p>
        </p:txBody>
      </p:sp>
      <p:sp>
        <p:nvSpPr>
          <p:cNvPr id="32" name="reel way"/>
          <p:cNvSpPr/>
          <p:nvPr/>
        </p:nvSpPr>
        <p:spPr>
          <a:xfrm>
            <a:off x="8061960" y="4434840"/>
            <a:ext cx="3413760" cy="1600200"/>
          </a:xfrm>
          <a:prstGeom prst="roundRect">
            <a:avLst>
              <a:gd name="adj" fmla="val 14285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el num"/>
          <p:cNvSpPr/>
          <p:nvPr/>
        </p:nvSpPr>
        <p:spPr>
          <a:xfrm>
            <a:off x="8336280" y="4709159"/>
            <a:ext cx="640080" cy="310896"/>
          </a:xfrm>
          <a:prstGeom prst="roundRect">
            <a:avLst>
              <a:gd name="adj" fmla="val 50000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el num label"/>
          <p:cNvSpPr txBox="1"/>
          <p:nvPr/>
        </p:nvSpPr>
        <p:spPr>
          <a:xfrm>
            <a:off x="8336280" y="4709159"/>
            <a:ext cx="640080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4-6</a:t>
            </a:r>
          </a:p>
        </p:txBody>
      </p:sp>
      <p:sp>
        <p:nvSpPr>
          <p:cNvPr id="35" name="reel title"/>
          <p:cNvSpPr txBox="1"/>
          <p:nvPr/>
        </p:nvSpPr>
        <p:spPr>
          <a:xfrm>
            <a:off x="8336280" y="5166359"/>
            <a:ext cx="286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쇼츠 쪼개기</a:t>
            </a:r>
          </a:p>
        </p:txBody>
      </p:sp>
      <p:sp>
        <p:nvSpPr>
          <p:cNvPr id="36" name="reel desc"/>
          <p:cNvSpPr txBox="1"/>
          <p:nvPr/>
        </p:nvSpPr>
        <p:spPr>
          <a:xfrm>
            <a:off x="8336280" y="5550407"/>
            <a:ext cx="286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긴 유튜브 영상을 여러 개로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주소 한 줄이 영상이 됩니다.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쇼핑몰 · 스마트스토어 · 플레이스 주소를 넣으면, 상품을 읽고 사진을 골라 나레이션이 들어간 릴스로 만들어요.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2889504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2889504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 · 릴스  4-1 URL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step 1"/>
          <p:cNvSpPr/>
          <p:nvPr/>
        </p:nvSpPr>
        <p:spPr>
          <a:xfrm>
            <a:off x="685800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tep num"/>
          <p:cNvSpPr/>
          <p:nvPr/>
        </p:nvSpPr>
        <p:spPr>
          <a:xfrm>
            <a:off x="86868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tep num label"/>
          <p:cNvSpPr txBox="1"/>
          <p:nvPr/>
        </p:nvSpPr>
        <p:spPr>
          <a:xfrm>
            <a:off x="86868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868680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주소 넣기</a:t>
            </a:r>
          </a:p>
        </p:txBody>
      </p:sp>
      <p:sp>
        <p:nvSpPr>
          <p:cNvPr id="11" name="step desc"/>
          <p:cNvSpPr txBox="1"/>
          <p:nvPr/>
        </p:nvSpPr>
        <p:spPr>
          <a:xfrm>
            <a:off x="868680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상세페이지 · 스토어 · 플레이스</a:t>
            </a:r>
          </a:p>
        </p:txBody>
      </p:sp>
      <p:cxnSp>
        <p:nvCxnSpPr>
          <p:cNvPr id="12" name="flow arrow"/>
          <p:cNvCxnSpPr/>
          <p:nvPr/>
        </p:nvCxnSpPr>
        <p:spPr>
          <a:xfrm>
            <a:off x="2606040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2"/>
          <p:cNvSpPr/>
          <p:nvPr/>
        </p:nvSpPr>
        <p:spPr>
          <a:xfrm>
            <a:off x="2916936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tep num"/>
          <p:cNvSpPr/>
          <p:nvPr/>
        </p:nvSpPr>
        <p:spPr>
          <a:xfrm>
            <a:off x="3099816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tep num label"/>
          <p:cNvSpPr txBox="1"/>
          <p:nvPr/>
        </p:nvSpPr>
        <p:spPr>
          <a:xfrm>
            <a:off x="3099816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3099816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상품 읽기</a:t>
            </a:r>
          </a:p>
        </p:txBody>
      </p:sp>
      <p:sp>
        <p:nvSpPr>
          <p:cNvPr id="17" name="step desc"/>
          <p:cNvSpPr txBox="1"/>
          <p:nvPr/>
        </p:nvSpPr>
        <p:spPr>
          <a:xfrm>
            <a:off x="3099816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사진 · 가격 · 특징 · 글자 속 문구</a:t>
            </a:r>
          </a:p>
        </p:txBody>
      </p:sp>
      <p:cxnSp>
        <p:nvCxnSpPr>
          <p:cNvPr id="18" name="flow arrow"/>
          <p:cNvCxnSpPr/>
          <p:nvPr/>
        </p:nvCxnSpPr>
        <p:spPr>
          <a:xfrm>
            <a:off x="4837176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tep 3"/>
          <p:cNvSpPr/>
          <p:nvPr/>
        </p:nvSpPr>
        <p:spPr>
          <a:xfrm>
            <a:off x="5148072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step num"/>
          <p:cNvSpPr/>
          <p:nvPr/>
        </p:nvSpPr>
        <p:spPr>
          <a:xfrm>
            <a:off x="5330952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 num label"/>
          <p:cNvSpPr txBox="1"/>
          <p:nvPr/>
        </p:nvSpPr>
        <p:spPr>
          <a:xfrm>
            <a:off x="5330952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22" name="step title"/>
          <p:cNvSpPr txBox="1"/>
          <p:nvPr/>
        </p:nvSpPr>
        <p:spPr>
          <a:xfrm>
            <a:off x="5330952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사진 고르기</a:t>
            </a:r>
          </a:p>
        </p:txBody>
      </p:sp>
      <p:sp>
        <p:nvSpPr>
          <p:cNvPr id="23" name="step desc"/>
          <p:cNvSpPr txBox="1"/>
          <p:nvPr/>
        </p:nvSpPr>
        <p:spPr>
          <a:xfrm>
            <a:off x="5330952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제품이 잘 보이는 컷만</a:t>
            </a:r>
          </a:p>
        </p:txBody>
      </p:sp>
      <p:cxnSp>
        <p:nvCxnSpPr>
          <p:cNvPr id="24" name="flow arrow"/>
          <p:cNvCxnSpPr/>
          <p:nvPr/>
        </p:nvCxnSpPr>
        <p:spPr>
          <a:xfrm>
            <a:off x="7068312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4"/>
          <p:cNvSpPr/>
          <p:nvPr/>
        </p:nvSpPr>
        <p:spPr>
          <a:xfrm>
            <a:off x="7379208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 num"/>
          <p:cNvSpPr/>
          <p:nvPr/>
        </p:nvSpPr>
        <p:spPr>
          <a:xfrm>
            <a:off x="7562088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 num label"/>
          <p:cNvSpPr txBox="1"/>
          <p:nvPr/>
        </p:nvSpPr>
        <p:spPr>
          <a:xfrm>
            <a:off x="7562088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28" name="step title"/>
          <p:cNvSpPr txBox="1"/>
          <p:nvPr/>
        </p:nvSpPr>
        <p:spPr>
          <a:xfrm>
            <a:off x="7562088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AI 컷 · 나레이션</a:t>
            </a:r>
          </a:p>
        </p:txBody>
      </p:sp>
      <p:sp>
        <p:nvSpPr>
          <p:cNvPr id="29" name="step desc"/>
          <p:cNvSpPr txBox="1"/>
          <p:nvPr/>
        </p:nvSpPr>
        <p:spPr>
          <a:xfrm>
            <a:off x="7562088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움직이는 컷 · 목소리 · 자막 · 음악</a:t>
            </a:r>
          </a:p>
        </p:txBody>
      </p:sp>
      <p:cxnSp>
        <p:nvCxnSpPr>
          <p:cNvPr id="30" name="flow arrow"/>
          <p:cNvCxnSpPr/>
          <p:nvPr/>
        </p:nvCxnSpPr>
        <p:spPr>
          <a:xfrm>
            <a:off x="9299448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step 5"/>
          <p:cNvSpPr/>
          <p:nvPr/>
        </p:nvSpPr>
        <p:spPr>
          <a:xfrm>
            <a:off x="9610344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step num"/>
          <p:cNvSpPr/>
          <p:nvPr/>
        </p:nvSpPr>
        <p:spPr>
          <a:xfrm>
            <a:off x="9793224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step num label"/>
          <p:cNvSpPr txBox="1"/>
          <p:nvPr/>
        </p:nvSpPr>
        <p:spPr>
          <a:xfrm>
            <a:off x="9793224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05</a:t>
            </a:r>
          </a:p>
        </p:txBody>
      </p:sp>
      <p:sp>
        <p:nvSpPr>
          <p:cNvPr id="34" name="step title"/>
          <p:cNvSpPr txBox="1"/>
          <p:nvPr/>
        </p:nvSpPr>
        <p:spPr>
          <a:xfrm>
            <a:off x="9793224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완성 · 예약</a:t>
            </a:r>
          </a:p>
        </p:txBody>
      </p:sp>
      <p:sp>
        <p:nvSpPr>
          <p:cNvPr id="35" name="step desc"/>
          <p:cNvSpPr txBox="1"/>
          <p:nvPr/>
        </p:nvSpPr>
        <p:spPr>
          <a:xfrm>
            <a:off x="9793224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모든 채널 큐시트에 자동</a:t>
            </a:r>
          </a:p>
        </p:txBody>
      </p:sp>
      <p:sp>
        <p:nvSpPr>
          <p:cNvPr id="36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공유 글째 붙여도 OK</a:t>
            </a:r>
          </a:p>
        </p:txBody>
      </p:sp>
      <p:sp>
        <p:nvSpPr>
          <p:cNvPr id="38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주소만 골라내서 시작해요</a:t>
            </a:r>
          </a:p>
        </p:txBody>
      </p:sp>
      <p:sp>
        <p:nvSpPr>
          <p:cNvPr id="39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⚡ 자동 만들기</a:t>
            </a:r>
          </a:p>
        </p:txBody>
      </p:sp>
      <p:sp>
        <p:nvSpPr>
          <p:cNvPr id="41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수십 개를 한 번에 맡겨 두기</a:t>
            </a:r>
          </a:p>
        </p:txBody>
      </p:sp>
      <p:sp>
        <p:nvSpPr>
          <p:cNvPr id="42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다시 만들기는 컷만</a:t>
            </a:r>
          </a:p>
        </p:txBody>
      </p:sp>
      <p:sp>
        <p:nvSpPr>
          <p:cNvPr id="44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마음에 안 드는 장면만 골라 다시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만들어 둔 피드가 릴스로.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콘텐츠시트의 피드를 고르면 그 사진이 순서대로 앉고, 나레이션 · 자막을 입혀 릴스로 만들어요.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2889504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2889504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 · 릴스  4-2 콘텐츠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step 1"/>
          <p:cNvSpPr/>
          <p:nvPr/>
        </p:nvSpPr>
        <p:spPr>
          <a:xfrm>
            <a:off x="685800" y="2606040"/>
            <a:ext cx="2423160" cy="1920240"/>
          </a:xfrm>
          <a:prstGeom prst="roundRect">
            <a:avLst>
              <a:gd name="adj" fmla="val 11904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tep num"/>
          <p:cNvSpPr/>
          <p:nvPr/>
        </p:nvSpPr>
        <p:spPr>
          <a:xfrm>
            <a:off x="86868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tep num label"/>
          <p:cNvSpPr txBox="1"/>
          <p:nvPr/>
        </p:nvSpPr>
        <p:spPr>
          <a:xfrm>
            <a:off x="86868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868680" y="320040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콘텐츠 고르기</a:t>
            </a:r>
          </a:p>
        </p:txBody>
      </p:sp>
      <p:sp>
        <p:nvSpPr>
          <p:cNvPr id="11" name="step desc"/>
          <p:cNvSpPr txBox="1"/>
          <p:nvPr/>
        </p:nvSpPr>
        <p:spPr>
          <a:xfrm>
            <a:off x="868680" y="3749039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콘텐츠시트의 피드</a:t>
            </a:r>
          </a:p>
        </p:txBody>
      </p:sp>
      <p:cxnSp>
        <p:nvCxnSpPr>
          <p:cNvPr id="12" name="flow arrow"/>
          <p:cNvCxnSpPr/>
          <p:nvPr/>
        </p:nvCxnSpPr>
        <p:spPr>
          <a:xfrm>
            <a:off x="3163824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2"/>
          <p:cNvSpPr/>
          <p:nvPr/>
        </p:nvSpPr>
        <p:spPr>
          <a:xfrm>
            <a:off x="3474720" y="2606040"/>
            <a:ext cx="2423160" cy="1920240"/>
          </a:xfrm>
          <a:prstGeom prst="roundRect">
            <a:avLst>
              <a:gd name="adj" fmla="val 1190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tep num"/>
          <p:cNvSpPr/>
          <p:nvPr/>
        </p:nvSpPr>
        <p:spPr>
          <a:xfrm>
            <a:off x="365760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tep num label"/>
          <p:cNvSpPr txBox="1"/>
          <p:nvPr/>
        </p:nvSpPr>
        <p:spPr>
          <a:xfrm>
            <a:off x="365760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3657600" y="320040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사진 자동 선택</a:t>
            </a:r>
          </a:p>
        </p:txBody>
      </p:sp>
      <p:sp>
        <p:nvSpPr>
          <p:cNvPr id="17" name="step desc"/>
          <p:cNvSpPr txBox="1"/>
          <p:nvPr/>
        </p:nvSpPr>
        <p:spPr>
          <a:xfrm>
            <a:off x="3657600" y="3749039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피드 사진이 순서대로</a:t>
            </a:r>
          </a:p>
        </p:txBody>
      </p:sp>
      <p:cxnSp>
        <p:nvCxnSpPr>
          <p:cNvPr id="18" name="flow arrow"/>
          <p:cNvCxnSpPr/>
          <p:nvPr/>
        </p:nvCxnSpPr>
        <p:spPr>
          <a:xfrm>
            <a:off x="5952744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tep 3"/>
          <p:cNvSpPr/>
          <p:nvPr/>
        </p:nvSpPr>
        <p:spPr>
          <a:xfrm>
            <a:off x="6263640" y="2606040"/>
            <a:ext cx="2423160" cy="1920240"/>
          </a:xfrm>
          <a:prstGeom prst="roundRect">
            <a:avLst>
              <a:gd name="adj" fmla="val 1190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step num"/>
          <p:cNvSpPr/>
          <p:nvPr/>
        </p:nvSpPr>
        <p:spPr>
          <a:xfrm>
            <a:off x="644652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 num label"/>
          <p:cNvSpPr txBox="1"/>
          <p:nvPr/>
        </p:nvSpPr>
        <p:spPr>
          <a:xfrm>
            <a:off x="644652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22" name="step title"/>
          <p:cNvSpPr txBox="1"/>
          <p:nvPr/>
        </p:nvSpPr>
        <p:spPr>
          <a:xfrm>
            <a:off x="6446520" y="320040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나레이션 · 자막</a:t>
            </a:r>
          </a:p>
        </p:txBody>
      </p:sp>
      <p:sp>
        <p:nvSpPr>
          <p:cNvPr id="23" name="step desc"/>
          <p:cNvSpPr txBox="1"/>
          <p:nvPr/>
        </p:nvSpPr>
        <p:spPr>
          <a:xfrm>
            <a:off x="6446520" y="3749039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피드 글로 나레이션 작성</a:t>
            </a:r>
          </a:p>
        </p:txBody>
      </p:sp>
      <p:cxnSp>
        <p:nvCxnSpPr>
          <p:cNvPr id="24" name="flow arrow"/>
          <p:cNvCxnSpPr/>
          <p:nvPr/>
        </p:nvCxnSpPr>
        <p:spPr>
          <a:xfrm>
            <a:off x="8741664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4"/>
          <p:cNvSpPr/>
          <p:nvPr/>
        </p:nvSpPr>
        <p:spPr>
          <a:xfrm>
            <a:off x="9052560" y="2606040"/>
            <a:ext cx="2423160" cy="1920240"/>
          </a:xfrm>
          <a:prstGeom prst="roundRect">
            <a:avLst>
              <a:gd name="adj" fmla="val 1190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 num"/>
          <p:cNvSpPr/>
          <p:nvPr/>
        </p:nvSpPr>
        <p:spPr>
          <a:xfrm>
            <a:off x="923544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 num label"/>
          <p:cNvSpPr txBox="1"/>
          <p:nvPr/>
        </p:nvSpPr>
        <p:spPr>
          <a:xfrm>
            <a:off x="923544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28" name="step title"/>
          <p:cNvSpPr txBox="1"/>
          <p:nvPr/>
        </p:nvSpPr>
        <p:spPr>
          <a:xfrm>
            <a:off x="9235440" y="320040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완성</a:t>
            </a:r>
          </a:p>
        </p:txBody>
      </p:sp>
      <p:sp>
        <p:nvSpPr>
          <p:cNvPr id="29" name="step desc"/>
          <p:cNvSpPr txBox="1"/>
          <p:nvPr/>
        </p:nvSpPr>
        <p:spPr>
          <a:xfrm>
            <a:off x="9235440" y="3749039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피드와 릴스를 같은 날 함께</a:t>
            </a:r>
          </a:p>
        </p:txBody>
      </p:sp>
      <p:sp>
        <p:nvSpPr>
          <p:cNvPr id="30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3장으로도 릴스</a:t>
            </a:r>
          </a:p>
        </p:txBody>
      </p:sp>
      <p:sp>
        <p:nvSpPr>
          <p:cNvPr id="32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피드 사진 몇 장이면 충분해요</a:t>
            </a:r>
          </a:p>
        </p:txBody>
      </p:sp>
      <p:sp>
        <p:nvSpPr>
          <p:cNvPr id="33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제목 자동</a:t>
            </a:r>
          </a:p>
        </p:txBody>
      </p:sp>
      <p:sp>
        <p:nvSpPr>
          <p:cNvPr id="35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피드 글 첫 줄이 릴스 제목으로</a:t>
            </a:r>
          </a:p>
        </p:txBody>
      </p:sp>
      <p:sp>
        <p:nvSpPr>
          <p:cNvPr id="36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같은 캐릭터 · 같은 톤</a:t>
            </a:r>
          </a:p>
        </p:txBody>
      </p:sp>
      <p:sp>
        <p:nvSpPr>
          <p:cNvPr id="38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피드와 릴스가 하나의 이야기로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내가 찍은 사진 · 영상 그대로.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직접 찍은 사진과 영상을 올려 순서만 정하면, 영상은 그대로 쓰고 사진은 AI 컷으로 움직여 한 편으로 이어 붙여요.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3767328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3767328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 · 릴스  4-3 내 사진 + 영상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step 1"/>
          <p:cNvSpPr/>
          <p:nvPr/>
        </p:nvSpPr>
        <p:spPr>
          <a:xfrm>
            <a:off x="685800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tep num"/>
          <p:cNvSpPr/>
          <p:nvPr/>
        </p:nvSpPr>
        <p:spPr>
          <a:xfrm>
            <a:off x="86868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tep num label"/>
          <p:cNvSpPr txBox="1"/>
          <p:nvPr/>
        </p:nvSpPr>
        <p:spPr>
          <a:xfrm>
            <a:off x="86868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868680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올리기</a:t>
            </a:r>
          </a:p>
        </p:txBody>
      </p:sp>
      <p:sp>
        <p:nvSpPr>
          <p:cNvPr id="11" name="step desc"/>
          <p:cNvSpPr txBox="1"/>
          <p:nvPr/>
        </p:nvSpPr>
        <p:spPr>
          <a:xfrm>
            <a:off x="868680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사진 · 영상 여러 개</a:t>
            </a:r>
          </a:p>
        </p:txBody>
      </p:sp>
      <p:cxnSp>
        <p:nvCxnSpPr>
          <p:cNvPr id="12" name="flow arrow"/>
          <p:cNvCxnSpPr/>
          <p:nvPr/>
        </p:nvCxnSpPr>
        <p:spPr>
          <a:xfrm>
            <a:off x="2606040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2"/>
          <p:cNvSpPr/>
          <p:nvPr/>
        </p:nvSpPr>
        <p:spPr>
          <a:xfrm>
            <a:off x="2916936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tep num"/>
          <p:cNvSpPr/>
          <p:nvPr/>
        </p:nvSpPr>
        <p:spPr>
          <a:xfrm>
            <a:off x="3099816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tep num label"/>
          <p:cNvSpPr txBox="1"/>
          <p:nvPr/>
        </p:nvSpPr>
        <p:spPr>
          <a:xfrm>
            <a:off x="3099816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3099816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순서 정하기</a:t>
            </a:r>
          </a:p>
        </p:txBody>
      </p:sp>
      <p:sp>
        <p:nvSpPr>
          <p:cNvPr id="17" name="step desc"/>
          <p:cNvSpPr txBox="1"/>
          <p:nvPr/>
        </p:nvSpPr>
        <p:spPr>
          <a:xfrm>
            <a:off x="3099816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타임라인에서 끌어서</a:t>
            </a:r>
          </a:p>
        </p:txBody>
      </p:sp>
      <p:cxnSp>
        <p:nvCxnSpPr>
          <p:cNvPr id="18" name="flow arrow"/>
          <p:cNvCxnSpPr/>
          <p:nvPr/>
        </p:nvCxnSpPr>
        <p:spPr>
          <a:xfrm>
            <a:off x="4837176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tep 3"/>
          <p:cNvSpPr/>
          <p:nvPr/>
        </p:nvSpPr>
        <p:spPr>
          <a:xfrm>
            <a:off x="5148072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step num"/>
          <p:cNvSpPr/>
          <p:nvPr/>
        </p:nvSpPr>
        <p:spPr>
          <a:xfrm>
            <a:off x="5330952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 num label"/>
          <p:cNvSpPr txBox="1"/>
          <p:nvPr/>
        </p:nvSpPr>
        <p:spPr>
          <a:xfrm>
            <a:off x="5330952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22" name="step title"/>
          <p:cNvSpPr txBox="1"/>
          <p:nvPr/>
        </p:nvSpPr>
        <p:spPr>
          <a:xfrm>
            <a:off x="5330952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컷 만들기</a:t>
            </a:r>
          </a:p>
        </p:txBody>
      </p:sp>
      <p:sp>
        <p:nvSpPr>
          <p:cNvPr id="23" name="step desc"/>
          <p:cNvSpPr txBox="1"/>
          <p:nvPr/>
        </p:nvSpPr>
        <p:spPr>
          <a:xfrm>
            <a:off x="5330952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영상은 그대로 · 사진은 AI 컷</a:t>
            </a:r>
          </a:p>
        </p:txBody>
      </p:sp>
      <p:cxnSp>
        <p:nvCxnSpPr>
          <p:cNvPr id="24" name="flow arrow"/>
          <p:cNvCxnSpPr/>
          <p:nvPr/>
        </p:nvCxnSpPr>
        <p:spPr>
          <a:xfrm>
            <a:off x="7068312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4"/>
          <p:cNvSpPr/>
          <p:nvPr/>
        </p:nvSpPr>
        <p:spPr>
          <a:xfrm>
            <a:off x="7379208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 num"/>
          <p:cNvSpPr/>
          <p:nvPr/>
        </p:nvSpPr>
        <p:spPr>
          <a:xfrm>
            <a:off x="7562088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 num label"/>
          <p:cNvSpPr txBox="1"/>
          <p:nvPr/>
        </p:nvSpPr>
        <p:spPr>
          <a:xfrm>
            <a:off x="7562088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28" name="step title"/>
          <p:cNvSpPr txBox="1"/>
          <p:nvPr/>
        </p:nvSpPr>
        <p:spPr>
          <a:xfrm>
            <a:off x="7562088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나레이션 · 음악</a:t>
            </a:r>
          </a:p>
        </p:txBody>
      </p:sp>
      <p:sp>
        <p:nvSpPr>
          <p:cNvPr id="29" name="step desc"/>
          <p:cNvSpPr txBox="1"/>
          <p:nvPr/>
        </p:nvSpPr>
        <p:spPr>
          <a:xfrm>
            <a:off x="7562088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자막 · 로고 · 인트로 · 엔딩</a:t>
            </a:r>
          </a:p>
        </p:txBody>
      </p:sp>
      <p:cxnSp>
        <p:nvCxnSpPr>
          <p:cNvPr id="30" name="flow arrow"/>
          <p:cNvCxnSpPr/>
          <p:nvPr/>
        </p:nvCxnSpPr>
        <p:spPr>
          <a:xfrm>
            <a:off x="9299448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step 5"/>
          <p:cNvSpPr/>
          <p:nvPr/>
        </p:nvSpPr>
        <p:spPr>
          <a:xfrm>
            <a:off x="9610344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step num"/>
          <p:cNvSpPr/>
          <p:nvPr/>
        </p:nvSpPr>
        <p:spPr>
          <a:xfrm>
            <a:off x="9793224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step num label"/>
          <p:cNvSpPr txBox="1"/>
          <p:nvPr/>
        </p:nvSpPr>
        <p:spPr>
          <a:xfrm>
            <a:off x="9793224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05</a:t>
            </a:r>
          </a:p>
        </p:txBody>
      </p:sp>
      <p:sp>
        <p:nvSpPr>
          <p:cNvPr id="34" name="step title"/>
          <p:cNvSpPr txBox="1"/>
          <p:nvPr/>
        </p:nvSpPr>
        <p:spPr>
          <a:xfrm>
            <a:off x="9793224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완성</a:t>
            </a:r>
          </a:p>
        </p:txBody>
      </p:sp>
      <p:sp>
        <p:nvSpPr>
          <p:cNvPr id="35" name="step desc"/>
          <p:cNvSpPr txBox="1"/>
          <p:nvPr/>
        </p:nvSpPr>
        <p:spPr>
          <a:xfrm>
            <a:off x="9793224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길이도 알아서 맞춤</a:t>
            </a:r>
          </a:p>
        </p:txBody>
      </p:sp>
      <p:sp>
        <p:nvSpPr>
          <p:cNvPr id="36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길이 맞추기 3가지</a:t>
            </a:r>
          </a:p>
        </p:txBody>
      </p:sp>
      <p:sp>
        <p:nvSpPr>
          <p:cNvPr id="38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영상을 말에 · 말을 영상에 · 둘 다 그대로</a:t>
            </a:r>
          </a:p>
        </p:txBody>
      </p:sp>
      <p:sp>
        <p:nvSpPr>
          <p:cNvPr id="39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사이에 끼워 넣기</a:t>
            </a:r>
          </a:p>
        </p:txBody>
      </p:sp>
      <p:sp>
        <p:nvSpPr>
          <p:cNvPr id="41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컷 사이에 사진 · 영상 추가</a:t>
            </a:r>
          </a:p>
        </p:txBody>
      </p:sp>
      <p:sp>
        <p:nvSpPr>
          <p:cNvPr id="42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원하는 곳에서 쉬기</a:t>
            </a:r>
          </a:p>
        </p:txBody>
      </p:sp>
      <p:sp>
        <p:nvSpPr>
          <p:cNvPr id="44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파장을 눌러 나레이션 쉼 넣기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캐릭터가 움직이는 애니메이션.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이야기와 장면만 정하면 장면 그림을 만들고, 움직이고, 대사와 목소리를 입혀 짧은 애니메이션으로 완성해요.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3182112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318211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 · 릴스  4-4 애니메이션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step 1"/>
          <p:cNvSpPr/>
          <p:nvPr/>
        </p:nvSpPr>
        <p:spPr>
          <a:xfrm>
            <a:off x="685800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tep num"/>
          <p:cNvSpPr/>
          <p:nvPr/>
        </p:nvSpPr>
        <p:spPr>
          <a:xfrm>
            <a:off x="86868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tep num label"/>
          <p:cNvSpPr txBox="1"/>
          <p:nvPr/>
        </p:nvSpPr>
        <p:spPr>
          <a:xfrm>
            <a:off x="86868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868680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이야기 쓰기</a:t>
            </a:r>
          </a:p>
        </p:txBody>
      </p:sp>
      <p:sp>
        <p:nvSpPr>
          <p:cNvPr id="11" name="step desc"/>
          <p:cNvSpPr txBox="1"/>
          <p:nvPr/>
        </p:nvSpPr>
        <p:spPr>
          <a:xfrm>
            <a:off x="868680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장면 · 등장인물 · 대사</a:t>
            </a:r>
          </a:p>
        </p:txBody>
      </p:sp>
      <p:cxnSp>
        <p:nvCxnSpPr>
          <p:cNvPr id="12" name="flow arrow"/>
          <p:cNvCxnSpPr/>
          <p:nvPr/>
        </p:nvCxnSpPr>
        <p:spPr>
          <a:xfrm>
            <a:off x="2606040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2"/>
          <p:cNvSpPr/>
          <p:nvPr/>
        </p:nvSpPr>
        <p:spPr>
          <a:xfrm>
            <a:off x="2916936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tep num"/>
          <p:cNvSpPr/>
          <p:nvPr/>
        </p:nvSpPr>
        <p:spPr>
          <a:xfrm>
            <a:off x="3099816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tep num label"/>
          <p:cNvSpPr txBox="1"/>
          <p:nvPr/>
        </p:nvSpPr>
        <p:spPr>
          <a:xfrm>
            <a:off x="3099816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3099816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장면 그림</a:t>
            </a:r>
          </a:p>
        </p:txBody>
      </p:sp>
      <p:sp>
        <p:nvSpPr>
          <p:cNvPr id="17" name="step desc"/>
          <p:cNvSpPr txBox="1"/>
          <p:nvPr/>
        </p:nvSpPr>
        <p:spPr>
          <a:xfrm>
            <a:off x="3099816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장면마다 그림 생성</a:t>
            </a:r>
          </a:p>
        </p:txBody>
      </p:sp>
      <p:cxnSp>
        <p:nvCxnSpPr>
          <p:cNvPr id="18" name="flow arrow"/>
          <p:cNvCxnSpPr/>
          <p:nvPr/>
        </p:nvCxnSpPr>
        <p:spPr>
          <a:xfrm>
            <a:off x="4837176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tep 3"/>
          <p:cNvSpPr/>
          <p:nvPr/>
        </p:nvSpPr>
        <p:spPr>
          <a:xfrm>
            <a:off x="5148072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step num"/>
          <p:cNvSpPr/>
          <p:nvPr/>
        </p:nvSpPr>
        <p:spPr>
          <a:xfrm>
            <a:off x="5330952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 num label"/>
          <p:cNvSpPr txBox="1"/>
          <p:nvPr/>
        </p:nvSpPr>
        <p:spPr>
          <a:xfrm>
            <a:off x="5330952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22" name="step title"/>
          <p:cNvSpPr txBox="1"/>
          <p:nvPr/>
        </p:nvSpPr>
        <p:spPr>
          <a:xfrm>
            <a:off x="5330952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움직이는 장면</a:t>
            </a:r>
          </a:p>
        </p:txBody>
      </p:sp>
      <p:sp>
        <p:nvSpPr>
          <p:cNvPr id="23" name="step desc"/>
          <p:cNvSpPr txBox="1"/>
          <p:nvPr/>
        </p:nvSpPr>
        <p:spPr>
          <a:xfrm>
            <a:off x="5330952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그림이 AI로 움직임</a:t>
            </a:r>
          </a:p>
        </p:txBody>
      </p:sp>
      <p:cxnSp>
        <p:nvCxnSpPr>
          <p:cNvPr id="24" name="flow arrow"/>
          <p:cNvCxnSpPr/>
          <p:nvPr/>
        </p:nvCxnSpPr>
        <p:spPr>
          <a:xfrm>
            <a:off x="7068312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4"/>
          <p:cNvSpPr/>
          <p:nvPr/>
        </p:nvSpPr>
        <p:spPr>
          <a:xfrm>
            <a:off x="7379208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 num"/>
          <p:cNvSpPr/>
          <p:nvPr/>
        </p:nvSpPr>
        <p:spPr>
          <a:xfrm>
            <a:off x="7562088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 num label"/>
          <p:cNvSpPr txBox="1"/>
          <p:nvPr/>
        </p:nvSpPr>
        <p:spPr>
          <a:xfrm>
            <a:off x="7562088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28" name="step title"/>
          <p:cNvSpPr txBox="1"/>
          <p:nvPr/>
        </p:nvSpPr>
        <p:spPr>
          <a:xfrm>
            <a:off x="7562088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대사 · 목소리</a:t>
            </a:r>
          </a:p>
        </p:txBody>
      </p:sp>
      <p:sp>
        <p:nvSpPr>
          <p:cNvPr id="29" name="step desc"/>
          <p:cNvSpPr txBox="1"/>
          <p:nvPr/>
        </p:nvSpPr>
        <p:spPr>
          <a:xfrm>
            <a:off x="7562088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등장인물마다 다른 목소리</a:t>
            </a:r>
          </a:p>
        </p:txBody>
      </p:sp>
      <p:cxnSp>
        <p:nvCxnSpPr>
          <p:cNvPr id="30" name="flow arrow"/>
          <p:cNvCxnSpPr/>
          <p:nvPr/>
        </p:nvCxnSpPr>
        <p:spPr>
          <a:xfrm>
            <a:off x="9299448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step 5"/>
          <p:cNvSpPr/>
          <p:nvPr/>
        </p:nvSpPr>
        <p:spPr>
          <a:xfrm>
            <a:off x="9610344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step num"/>
          <p:cNvSpPr/>
          <p:nvPr/>
        </p:nvSpPr>
        <p:spPr>
          <a:xfrm>
            <a:off x="9793224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step num label"/>
          <p:cNvSpPr txBox="1"/>
          <p:nvPr/>
        </p:nvSpPr>
        <p:spPr>
          <a:xfrm>
            <a:off x="9793224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05</a:t>
            </a:r>
          </a:p>
        </p:txBody>
      </p:sp>
      <p:sp>
        <p:nvSpPr>
          <p:cNvPr id="34" name="step title"/>
          <p:cNvSpPr txBox="1"/>
          <p:nvPr/>
        </p:nvSpPr>
        <p:spPr>
          <a:xfrm>
            <a:off x="9793224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완성</a:t>
            </a:r>
          </a:p>
        </p:txBody>
      </p:sp>
      <p:sp>
        <p:nvSpPr>
          <p:cNvPr id="35" name="step desc"/>
          <p:cNvSpPr txBox="1"/>
          <p:nvPr/>
        </p:nvSpPr>
        <p:spPr>
          <a:xfrm>
            <a:off x="9793224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음악 · 자막까지</a:t>
            </a:r>
          </a:p>
        </p:txBody>
      </p:sp>
      <p:sp>
        <p:nvSpPr>
          <p:cNvPr id="36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브랜드 캐릭터 단편</a:t>
            </a:r>
          </a:p>
        </p:txBody>
      </p:sp>
      <p:sp>
        <p:nvSpPr>
          <p:cNvPr id="38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마스코트가 주인공인 홍보 애니</a:t>
            </a:r>
          </a:p>
        </p:txBody>
      </p:sp>
      <p:sp>
        <p:nvSpPr>
          <p:cNvPr id="39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교육 · 동화 · 홍보</a:t>
            </a:r>
          </a:p>
        </p:txBody>
      </p:sp>
      <p:sp>
        <p:nvSpPr>
          <p:cNvPr id="41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설명하기 어려운 내용도 이야기로</a:t>
            </a:r>
          </a:p>
        </p:txBody>
      </p:sp>
      <p:sp>
        <p:nvSpPr>
          <p:cNvPr id="42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카피파이트와 함께</a:t>
            </a:r>
          </a:p>
        </p:txBody>
      </p:sp>
      <p:sp>
        <p:nvSpPr>
          <p:cNvPr id="44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이긴 기획을 그대로 애니메이션으로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웹툰 · 동화 · 만화를 숏폼으로.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만화 칸 그림을 올리면 AI가 제목과 말풍선을 읽고, 장면마다 대사 · 목소리를 입혀 움직이는 숏폼으로 만들어요.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2743200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2743200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 · 릴스  4-5 삽화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step 1"/>
          <p:cNvSpPr/>
          <p:nvPr/>
        </p:nvSpPr>
        <p:spPr>
          <a:xfrm>
            <a:off x="685800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tep num"/>
          <p:cNvSpPr/>
          <p:nvPr/>
        </p:nvSpPr>
        <p:spPr>
          <a:xfrm>
            <a:off x="86868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tep num label"/>
          <p:cNvSpPr txBox="1"/>
          <p:nvPr/>
        </p:nvSpPr>
        <p:spPr>
          <a:xfrm>
            <a:off x="86868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868680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칸 그림 올리기</a:t>
            </a:r>
          </a:p>
        </p:txBody>
      </p:sp>
      <p:sp>
        <p:nvSpPr>
          <p:cNvPr id="11" name="step desc"/>
          <p:cNvSpPr txBox="1"/>
          <p:nvPr/>
        </p:nvSpPr>
        <p:spPr>
          <a:xfrm>
            <a:off x="868680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웹툰 · 동화 · 인스타툰</a:t>
            </a:r>
          </a:p>
        </p:txBody>
      </p:sp>
      <p:cxnSp>
        <p:nvCxnSpPr>
          <p:cNvPr id="12" name="flow arrow"/>
          <p:cNvCxnSpPr/>
          <p:nvPr/>
        </p:nvCxnSpPr>
        <p:spPr>
          <a:xfrm>
            <a:off x="2606040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2"/>
          <p:cNvSpPr/>
          <p:nvPr/>
        </p:nvSpPr>
        <p:spPr>
          <a:xfrm>
            <a:off x="2916936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tep num"/>
          <p:cNvSpPr/>
          <p:nvPr/>
        </p:nvSpPr>
        <p:spPr>
          <a:xfrm>
            <a:off x="3099816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tep num label"/>
          <p:cNvSpPr txBox="1"/>
          <p:nvPr/>
        </p:nvSpPr>
        <p:spPr>
          <a:xfrm>
            <a:off x="3099816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3099816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AI가 읽기</a:t>
            </a:r>
          </a:p>
        </p:txBody>
      </p:sp>
      <p:sp>
        <p:nvSpPr>
          <p:cNvPr id="17" name="step desc"/>
          <p:cNvSpPr txBox="1"/>
          <p:nvPr/>
        </p:nvSpPr>
        <p:spPr>
          <a:xfrm>
            <a:off x="3099816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제목 · 말풍선 · 장면</a:t>
            </a:r>
          </a:p>
        </p:txBody>
      </p:sp>
      <p:cxnSp>
        <p:nvCxnSpPr>
          <p:cNvPr id="18" name="flow arrow"/>
          <p:cNvCxnSpPr/>
          <p:nvPr/>
        </p:nvCxnSpPr>
        <p:spPr>
          <a:xfrm>
            <a:off x="4837176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tep 3"/>
          <p:cNvSpPr/>
          <p:nvPr/>
        </p:nvSpPr>
        <p:spPr>
          <a:xfrm>
            <a:off x="5148072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step num"/>
          <p:cNvSpPr/>
          <p:nvPr/>
        </p:nvSpPr>
        <p:spPr>
          <a:xfrm>
            <a:off x="5330952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 num label"/>
          <p:cNvSpPr txBox="1"/>
          <p:nvPr/>
        </p:nvSpPr>
        <p:spPr>
          <a:xfrm>
            <a:off x="5330952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22" name="step title"/>
          <p:cNvSpPr txBox="1"/>
          <p:nvPr/>
        </p:nvSpPr>
        <p:spPr>
          <a:xfrm>
            <a:off x="5330952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대사 · 목소리</a:t>
            </a:r>
          </a:p>
        </p:txBody>
      </p:sp>
      <p:sp>
        <p:nvSpPr>
          <p:cNvPr id="23" name="step desc"/>
          <p:cNvSpPr txBox="1"/>
          <p:nvPr/>
        </p:nvSpPr>
        <p:spPr>
          <a:xfrm>
            <a:off x="5330952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장면마다 확인 · 수정</a:t>
            </a:r>
          </a:p>
        </p:txBody>
      </p:sp>
      <p:cxnSp>
        <p:nvCxnSpPr>
          <p:cNvPr id="24" name="flow arrow"/>
          <p:cNvCxnSpPr/>
          <p:nvPr/>
        </p:nvCxnSpPr>
        <p:spPr>
          <a:xfrm>
            <a:off x="7068312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4"/>
          <p:cNvSpPr/>
          <p:nvPr/>
        </p:nvSpPr>
        <p:spPr>
          <a:xfrm>
            <a:off x="7379208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 num"/>
          <p:cNvSpPr/>
          <p:nvPr/>
        </p:nvSpPr>
        <p:spPr>
          <a:xfrm>
            <a:off x="7562088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 num label"/>
          <p:cNvSpPr txBox="1"/>
          <p:nvPr/>
        </p:nvSpPr>
        <p:spPr>
          <a:xfrm>
            <a:off x="7562088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28" name="step title"/>
          <p:cNvSpPr txBox="1"/>
          <p:nvPr/>
        </p:nvSpPr>
        <p:spPr>
          <a:xfrm>
            <a:off x="7562088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움직이는 컷</a:t>
            </a:r>
          </a:p>
        </p:txBody>
      </p:sp>
      <p:sp>
        <p:nvSpPr>
          <p:cNvPr id="29" name="step desc"/>
          <p:cNvSpPr txBox="1"/>
          <p:nvPr/>
        </p:nvSpPr>
        <p:spPr>
          <a:xfrm>
            <a:off x="7562088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칸 그림이 살아 움직임</a:t>
            </a:r>
          </a:p>
        </p:txBody>
      </p:sp>
      <p:cxnSp>
        <p:nvCxnSpPr>
          <p:cNvPr id="30" name="flow arrow"/>
          <p:cNvCxnSpPr/>
          <p:nvPr/>
        </p:nvCxnSpPr>
        <p:spPr>
          <a:xfrm>
            <a:off x="9299448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step 5"/>
          <p:cNvSpPr/>
          <p:nvPr/>
        </p:nvSpPr>
        <p:spPr>
          <a:xfrm>
            <a:off x="9610344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step num"/>
          <p:cNvSpPr/>
          <p:nvPr/>
        </p:nvSpPr>
        <p:spPr>
          <a:xfrm>
            <a:off x="9793224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step num label"/>
          <p:cNvSpPr txBox="1"/>
          <p:nvPr/>
        </p:nvSpPr>
        <p:spPr>
          <a:xfrm>
            <a:off x="9793224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05</a:t>
            </a:r>
          </a:p>
        </p:txBody>
      </p:sp>
      <p:sp>
        <p:nvSpPr>
          <p:cNvPr id="34" name="step title"/>
          <p:cNvSpPr txBox="1"/>
          <p:nvPr/>
        </p:nvSpPr>
        <p:spPr>
          <a:xfrm>
            <a:off x="9793224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완성</a:t>
            </a:r>
          </a:p>
        </p:txBody>
      </p:sp>
      <p:sp>
        <p:nvSpPr>
          <p:cNvPr id="35" name="step desc"/>
          <p:cNvSpPr txBox="1"/>
          <p:nvPr/>
        </p:nvSpPr>
        <p:spPr>
          <a:xfrm>
            <a:off x="9793224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자막 · 음악까지</a:t>
            </a:r>
          </a:p>
        </p:txBody>
      </p:sp>
      <p:sp>
        <p:nvSpPr>
          <p:cNvPr id="36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말풍선이 나레이션으로</a:t>
            </a:r>
          </a:p>
        </p:txBody>
      </p:sp>
      <p:sp>
        <p:nvSpPr>
          <p:cNvPr id="38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대사를 직접 옮겨 적을 필요가 없어요</a:t>
            </a:r>
          </a:p>
        </p:txBody>
      </p:sp>
      <p:sp>
        <p:nvSpPr>
          <p:cNvPr id="39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등장인물마다 목소리</a:t>
            </a:r>
          </a:p>
        </p:txBody>
      </p:sp>
      <p:sp>
        <p:nvSpPr>
          <p:cNvPr id="41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장면마다 목소리를 따로 골라요</a:t>
            </a:r>
          </a:p>
        </p:txBody>
      </p:sp>
      <p:sp>
        <p:nvSpPr>
          <p:cNvPr id="42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작가 · 출판사 홍보</a:t>
            </a:r>
          </a:p>
        </p:txBody>
      </p:sp>
      <p:sp>
        <p:nvSpPr>
          <p:cNvPr id="44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연재 웹툰 · 동화책 예고편으로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긴 영상 하나가 쇼츠 여러 개로.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유튜브 주소를 넣으면 영상을 받아 장면을 나누고, 좋은 구간을 골라 세로 쇼츠 여러 개로 만들어요.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3328416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3328416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 · 릴스  4-6 쇼츠 쪼개기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step 1"/>
          <p:cNvSpPr/>
          <p:nvPr/>
        </p:nvSpPr>
        <p:spPr>
          <a:xfrm>
            <a:off x="685800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tep num"/>
          <p:cNvSpPr/>
          <p:nvPr/>
        </p:nvSpPr>
        <p:spPr>
          <a:xfrm>
            <a:off x="86868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tep num label"/>
          <p:cNvSpPr txBox="1"/>
          <p:nvPr/>
        </p:nvSpPr>
        <p:spPr>
          <a:xfrm>
            <a:off x="86868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868680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유튜브 주소</a:t>
            </a:r>
          </a:p>
        </p:txBody>
      </p:sp>
      <p:sp>
        <p:nvSpPr>
          <p:cNvPr id="11" name="step desc"/>
          <p:cNvSpPr txBox="1"/>
          <p:nvPr/>
        </p:nvSpPr>
        <p:spPr>
          <a:xfrm>
            <a:off x="868680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권리가 있는 영상</a:t>
            </a:r>
          </a:p>
        </p:txBody>
      </p:sp>
      <p:cxnSp>
        <p:nvCxnSpPr>
          <p:cNvPr id="12" name="flow arrow"/>
          <p:cNvCxnSpPr/>
          <p:nvPr/>
        </p:nvCxnSpPr>
        <p:spPr>
          <a:xfrm>
            <a:off x="2606040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2"/>
          <p:cNvSpPr/>
          <p:nvPr/>
        </p:nvSpPr>
        <p:spPr>
          <a:xfrm>
            <a:off x="2916936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tep num"/>
          <p:cNvSpPr/>
          <p:nvPr/>
        </p:nvSpPr>
        <p:spPr>
          <a:xfrm>
            <a:off x="3099816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tep num label"/>
          <p:cNvSpPr txBox="1"/>
          <p:nvPr/>
        </p:nvSpPr>
        <p:spPr>
          <a:xfrm>
            <a:off x="3099816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3099816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받아 분석</a:t>
            </a:r>
          </a:p>
        </p:txBody>
      </p:sp>
      <p:sp>
        <p:nvSpPr>
          <p:cNvPr id="17" name="step desc"/>
          <p:cNvSpPr txBox="1"/>
          <p:nvPr/>
        </p:nvSpPr>
        <p:spPr>
          <a:xfrm>
            <a:off x="3099816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길이 · 장면 바뀌는 곳</a:t>
            </a:r>
          </a:p>
        </p:txBody>
      </p:sp>
      <p:cxnSp>
        <p:nvCxnSpPr>
          <p:cNvPr id="18" name="flow arrow"/>
          <p:cNvCxnSpPr/>
          <p:nvPr/>
        </p:nvCxnSpPr>
        <p:spPr>
          <a:xfrm>
            <a:off x="4837176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tep 3"/>
          <p:cNvSpPr/>
          <p:nvPr/>
        </p:nvSpPr>
        <p:spPr>
          <a:xfrm>
            <a:off x="5148072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step num"/>
          <p:cNvSpPr/>
          <p:nvPr/>
        </p:nvSpPr>
        <p:spPr>
          <a:xfrm>
            <a:off x="5330952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 num label"/>
          <p:cNvSpPr txBox="1"/>
          <p:nvPr/>
        </p:nvSpPr>
        <p:spPr>
          <a:xfrm>
            <a:off x="5330952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22" name="step title"/>
          <p:cNvSpPr txBox="1"/>
          <p:nvPr/>
        </p:nvSpPr>
        <p:spPr>
          <a:xfrm>
            <a:off x="5330952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구간 고르기</a:t>
            </a:r>
          </a:p>
        </p:txBody>
      </p:sp>
      <p:sp>
        <p:nvSpPr>
          <p:cNvPr id="23" name="step desc"/>
          <p:cNvSpPr txBox="1"/>
          <p:nvPr/>
        </p:nvSpPr>
        <p:spPr>
          <a:xfrm>
            <a:off x="5330952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자르기 · 빼기 · 이어 붙이기</a:t>
            </a:r>
          </a:p>
        </p:txBody>
      </p:sp>
      <p:cxnSp>
        <p:nvCxnSpPr>
          <p:cNvPr id="24" name="flow arrow"/>
          <p:cNvCxnSpPr/>
          <p:nvPr/>
        </p:nvCxnSpPr>
        <p:spPr>
          <a:xfrm>
            <a:off x="7068312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4"/>
          <p:cNvSpPr/>
          <p:nvPr/>
        </p:nvSpPr>
        <p:spPr>
          <a:xfrm>
            <a:off x="7379208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 num"/>
          <p:cNvSpPr/>
          <p:nvPr/>
        </p:nvSpPr>
        <p:spPr>
          <a:xfrm>
            <a:off x="7562088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 num label"/>
          <p:cNvSpPr txBox="1"/>
          <p:nvPr/>
        </p:nvSpPr>
        <p:spPr>
          <a:xfrm>
            <a:off x="7562088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28" name="step title"/>
          <p:cNvSpPr txBox="1"/>
          <p:nvPr/>
        </p:nvSpPr>
        <p:spPr>
          <a:xfrm>
            <a:off x="7562088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세로로 바꾸기</a:t>
            </a:r>
          </a:p>
        </p:txBody>
      </p:sp>
      <p:sp>
        <p:nvSpPr>
          <p:cNvPr id="29" name="step desc"/>
          <p:cNvSpPr txBox="1"/>
          <p:nvPr/>
        </p:nvSpPr>
        <p:spPr>
          <a:xfrm>
            <a:off x="7562088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흐린 배경 · 가운데 · 검정</a:t>
            </a:r>
          </a:p>
        </p:txBody>
      </p:sp>
      <p:cxnSp>
        <p:nvCxnSpPr>
          <p:cNvPr id="30" name="flow arrow"/>
          <p:cNvCxnSpPr/>
          <p:nvPr/>
        </p:nvCxnSpPr>
        <p:spPr>
          <a:xfrm>
            <a:off x="9299448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step 5"/>
          <p:cNvSpPr/>
          <p:nvPr/>
        </p:nvSpPr>
        <p:spPr>
          <a:xfrm>
            <a:off x="9610344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step num"/>
          <p:cNvSpPr/>
          <p:nvPr/>
        </p:nvSpPr>
        <p:spPr>
          <a:xfrm>
            <a:off x="9793224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step num label"/>
          <p:cNvSpPr txBox="1"/>
          <p:nvPr/>
        </p:nvSpPr>
        <p:spPr>
          <a:xfrm>
            <a:off x="9793224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05</a:t>
            </a:r>
          </a:p>
        </p:txBody>
      </p:sp>
      <p:sp>
        <p:nvSpPr>
          <p:cNvPr id="34" name="step title"/>
          <p:cNvSpPr txBox="1"/>
          <p:nvPr/>
        </p:nvSpPr>
        <p:spPr>
          <a:xfrm>
            <a:off x="9793224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쇼츠 여러 개</a:t>
            </a:r>
          </a:p>
        </p:txBody>
      </p:sp>
      <p:sp>
        <p:nvSpPr>
          <p:cNvPr id="35" name="step desc"/>
          <p:cNvSpPr txBox="1"/>
          <p:nvPr/>
        </p:nvSpPr>
        <p:spPr>
          <a:xfrm>
            <a:off x="9793224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완성되면 자동 예약</a:t>
            </a:r>
          </a:p>
        </p:txBody>
      </p:sp>
      <p:sp>
        <p:nvSpPr>
          <p:cNvPr id="36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같은 번호로 이어 붙이기</a:t>
            </a:r>
          </a:p>
        </p:txBody>
      </p:sp>
      <p:sp>
        <p:nvSpPr>
          <p:cNvPr id="38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여러 구간을 한 쇼츠로</a:t>
            </a:r>
          </a:p>
        </p:txBody>
      </p:sp>
      <p:sp>
        <p:nvSpPr>
          <p:cNvPr id="39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원본 소리 · 끄기</a:t>
            </a:r>
          </a:p>
        </p:txBody>
      </p:sp>
      <p:sp>
        <p:nvSpPr>
          <p:cNvPr id="41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구간마다 고를 수 있어요</a:t>
            </a:r>
          </a:p>
        </p:txBody>
      </p:sp>
      <p:sp>
        <p:nvSpPr>
          <p:cNvPr id="42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저작권 확인부터</a:t>
            </a:r>
          </a:p>
        </p:txBody>
      </p:sp>
      <p:sp>
        <p:nvSpPr>
          <p:cNvPr id="44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가져오기 전에 권리를 확인해요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런웨이 광고, 이렇게 만들어집니다.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카피파이트의 기획에서 첫 장면을 고르고, 제품과 로고를 넣어 TV 광고 수준의 영상으로 이어 만들어요.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2157984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2157984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05 · 런웨이 광고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step 1"/>
          <p:cNvSpPr/>
          <p:nvPr/>
        </p:nvSpPr>
        <p:spPr>
          <a:xfrm>
            <a:off x="685800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tep num"/>
          <p:cNvSpPr/>
          <p:nvPr/>
        </p:nvSpPr>
        <p:spPr>
          <a:xfrm>
            <a:off x="86868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tep num label"/>
          <p:cNvSpPr txBox="1"/>
          <p:nvPr/>
        </p:nvSpPr>
        <p:spPr>
          <a:xfrm>
            <a:off x="86868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868680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카피파이트 기획</a:t>
            </a:r>
          </a:p>
        </p:txBody>
      </p:sp>
      <p:sp>
        <p:nvSpPr>
          <p:cNvPr id="11" name="step desc"/>
          <p:cNvSpPr txBox="1"/>
          <p:nvPr/>
        </p:nvSpPr>
        <p:spPr>
          <a:xfrm>
            <a:off x="868680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시나리오 · 컷 설계 · 카피</a:t>
            </a:r>
          </a:p>
        </p:txBody>
      </p:sp>
      <p:cxnSp>
        <p:nvCxnSpPr>
          <p:cNvPr id="12" name="flow arrow"/>
          <p:cNvCxnSpPr/>
          <p:nvPr/>
        </p:nvCxnSpPr>
        <p:spPr>
          <a:xfrm>
            <a:off x="2606040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2"/>
          <p:cNvSpPr/>
          <p:nvPr/>
        </p:nvSpPr>
        <p:spPr>
          <a:xfrm>
            <a:off x="2916936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tep num"/>
          <p:cNvSpPr/>
          <p:nvPr/>
        </p:nvSpPr>
        <p:spPr>
          <a:xfrm>
            <a:off x="3099816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tep num label"/>
          <p:cNvSpPr txBox="1"/>
          <p:nvPr/>
        </p:nvSpPr>
        <p:spPr>
          <a:xfrm>
            <a:off x="3099816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3099816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첫 장면 이미지</a:t>
            </a:r>
          </a:p>
        </p:txBody>
      </p:sp>
      <p:sp>
        <p:nvSpPr>
          <p:cNvPr id="17" name="step desc"/>
          <p:cNvSpPr txBox="1"/>
          <p:nvPr/>
        </p:nvSpPr>
        <p:spPr>
          <a:xfrm>
            <a:off x="3099816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두 AI의 결과를 비교해 고르기</a:t>
            </a:r>
          </a:p>
        </p:txBody>
      </p:sp>
      <p:cxnSp>
        <p:nvCxnSpPr>
          <p:cNvPr id="18" name="flow arrow"/>
          <p:cNvCxnSpPr/>
          <p:nvPr/>
        </p:nvCxnSpPr>
        <p:spPr>
          <a:xfrm>
            <a:off x="4837176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tep 3"/>
          <p:cNvSpPr/>
          <p:nvPr/>
        </p:nvSpPr>
        <p:spPr>
          <a:xfrm>
            <a:off x="5148072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step num"/>
          <p:cNvSpPr/>
          <p:nvPr/>
        </p:nvSpPr>
        <p:spPr>
          <a:xfrm>
            <a:off x="5330952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 num label"/>
          <p:cNvSpPr txBox="1"/>
          <p:nvPr/>
        </p:nvSpPr>
        <p:spPr>
          <a:xfrm>
            <a:off x="5330952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22" name="step title"/>
          <p:cNvSpPr txBox="1"/>
          <p:nvPr/>
        </p:nvSpPr>
        <p:spPr>
          <a:xfrm>
            <a:off x="5330952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제품 · 로고 반영</a:t>
            </a:r>
          </a:p>
        </p:txBody>
      </p:sp>
      <p:sp>
        <p:nvSpPr>
          <p:cNvPr id="23" name="step desc"/>
          <p:cNvSpPr txBox="1"/>
          <p:nvPr/>
        </p:nvSpPr>
        <p:spPr>
          <a:xfrm>
            <a:off x="5330952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내 제품 사진 · 로고 그대로</a:t>
            </a:r>
          </a:p>
        </p:txBody>
      </p:sp>
      <p:cxnSp>
        <p:nvCxnSpPr>
          <p:cNvPr id="24" name="flow arrow"/>
          <p:cNvCxnSpPr/>
          <p:nvPr/>
        </p:nvCxnSpPr>
        <p:spPr>
          <a:xfrm>
            <a:off x="7068312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4"/>
          <p:cNvSpPr/>
          <p:nvPr/>
        </p:nvSpPr>
        <p:spPr>
          <a:xfrm>
            <a:off x="7379208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 num"/>
          <p:cNvSpPr/>
          <p:nvPr/>
        </p:nvSpPr>
        <p:spPr>
          <a:xfrm>
            <a:off x="7562088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 num label"/>
          <p:cNvSpPr txBox="1"/>
          <p:nvPr/>
        </p:nvSpPr>
        <p:spPr>
          <a:xfrm>
            <a:off x="7562088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28" name="step title"/>
          <p:cNvSpPr txBox="1"/>
          <p:nvPr/>
        </p:nvSpPr>
        <p:spPr>
          <a:xfrm>
            <a:off x="7562088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광고 영상</a:t>
            </a:r>
          </a:p>
        </p:txBody>
      </p:sp>
      <p:sp>
        <p:nvSpPr>
          <p:cNvPr id="29" name="step desc"/>
          <p:cNvSpPr txBox="1"/>
          <p:nvPr/>
        </p:nvSpPr>
        <p:spPr>
          <a:xfrm>
            <a:off x="7562088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여러 장면을 이어 한 편으로</a:t>
            </a:r>
          </a:p>
        </p:txBody>
      </p:sp>
      <p:cxnSp>
        <p:nvCxnSpPr>
          <p:cNvPr id="30" name="flow arrow"/>
          <p:cNvCxnSpPr/>
          <p:nvPr/>
        </p:nvCxnSpPr>
        <p:spPr>
          <a:xfrm>
            <a:off x="9299448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step 5"/>
          <p:cNvSpPr/>
          <p:nvPr/>
        </p:nvSpPr>
        <p:spPr>
          <a:xfrm>
            <a:off x="9610344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step num"/>
          <p:cNvSpPr/>
          <p:nvPr/>
        </p:nvSpPr>
        <p:spPr>
          <a:xfrm>
            <a:off x="9793224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step num label"/>
          <p:cNvSpPr txBox="1"/>
          <p:nvPr/>
        </p:nvSpPr>
        <p:spPr>
          <a:xfrm>
            <a:off x="9793224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05</a:t>
            </a:r>
          </a:p>
        </p:txBody>
      </p:sp>
      <p:sp>
        <p:nvSpPr>
          <p:cNvPr id="34" name="step title"/>
          <p:cNvSpPr txBox="1"/>
          <p:nvPr/>
        </p:nvSpPr>
        <p:spPr>
          <a:xfrm>
            <a:off x="9793224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나레이션 릴스</a:t>
            </a:r>
          </a:p>
        </p:txBody>
      </p:sp>
      <p:sp>
        <p:nvSpPr>
          <p:cNvPr id="35" name="step desc"/>
          <p:cNvSpPr txBox="1"/>
          <p:nvPr/>
        </p:nvSpPr>
        <p:spPr>
          <a:xfrm>
            <a:off x="9793224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목소리 · 자막 · 음악을 입혀 완성</a:t>
            </a:r>
          </a:p>
        </p:txBody>
      </p:sp>
      <p:sp>
        <p:nvSpPr>
          <p:cNvPr id="36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TV 광고 수준</a:t>
            </a:r>
          </a:p>
        </p:txBody>
      </p:sp>
      <p:sp>
        <p:nvSpPr>
          <p:cNvPr id="38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촬영 없이 브랜드 광고 한 편</a:t>
            </a:r>
          </a:p>
        </p:txBody>
      </p:sp>
      <p:sp>
        <p:nvSpPr>
          <p:cNvPr id="39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고르는 첫 장면</a:t>
            </a:r>
          </a:p>
        </p:txBody>
      </p:sp>
      <p:sp>
        <p:nvSpPr>
          <p:cNvPr id="41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마음에 드는 장면에서 시작해요</a:t>
            </a:r>
          </a:p>
        </p:txBody>
      </p:sp>
      <p:sp>
        <p:nvSpPr>
          <p:cNvPr id="42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갤러리 · 큐시트</a:t>
            </a:r>
          </a:p>
        </p:txBody>
      </p:sp>
      <p:sp>
        <p:nvSpPr>
          <p:cNvPr id="44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완성 광고를 모아 보고 바로 예약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1828800"/>
            <a:ext cx="10789920" cy="2011680"/>
          </a:xfrm>
        </p:spPr>
        <p:txBody>
          <a:bodyPr/>
          <a:lstStyle/>
          <a:p>
            <a:r>
              <a:rPr sz="60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그리고, 매일 알아서.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3931920"/>
            <a:ext cx="10789920" cy="777240"/>
          </a:xfrm>
        </p:spPr>
        <p:txBody>
          <a:bodyPr/>
          <a:lstStyle/>
          <a:p>
            <a:r>
              <a:rPr sz="200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한 번 정해 두면 매일 새 콘텐츠가 만들어지고, 정해진 시간에 올라가요.</a:t>
            </a:r>
          </a:p>
        </p:txBody>
      </p:sp>
      <p:pic>
        <p:nvPicPr>
          <p:cNvPr id="4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7272" y="475488"/>
            <a:ext cx="1344168" cy="411480"/>
          </a:xfrm>
          <a:prstGeom prst="rect">
            <a:avLst/>
          </a:prstGeom>
        </p:spPr>
      </p:pic>
      <p:sp>
        <p:nvSpPr>
          <p:cNvPr id="5" name="auto"/>
          <p:cNvSpPr/>
          <p:nvPr/>
        </p:nvSpPr>
        <p:spPr>
          <a:xfrm>
            <a:off x="685800" y="4846320"/>
            <a:ext cx="2377440" cy="41148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auto label"/>
          <p:cNvSpPr txBox="1"/>
          <p:nvPr/>
        </p:nvSpPr>
        <p:spPr>
          <a:xfrm>
            <a:off x="685800" y="4846320"/>
            <a:ext cx="237744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자동 운영 1 · 반복 생성</a:t>
            </a:r>
          </a:p>
        </p:txBody>
      </p:sp>
      <p:sp>
        <p:nvSpPr>
          <p:cNvPr id="7" name="auto"/>
          <p:cNvSpPr/>
          <p:nvPr/>
        </p:nvSpPr>
        <p:spPr>
          <a:xfrm>
            <a:off x="3200400" y="4846320"/>
            <a:ext cx="2377440" cy="41148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auto label"/>
          <p:cNvSpPr txBox="1"/>
          <p:nvPr/>
        </p:nvSpPr>
        <p:spPr>
          <a:xfrm>
            <a:off x="3200400" y="4846320"/>
            <a:ext cx="237744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자동 운영 2 · 큐시트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070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캐릭터 · 제품만 정하면, 매일 새 피드.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캐릭터를 정하고 콘텐츠에 제품 사진을 등록하면, 스토리와 피드가 정해진 주기로 자동 생성돼요.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2743200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2743200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자동 운영 1 · 반복 생성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step 1"/>
          <p:cNvSpPr/>
          <p:nvPr/>
        </p:nvSpPr>
        <p:spPr>
          <a:xfrm>
            <a:off x="685800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tep num"/>
          <p:cNvSpPr/>
          <p:nvPr/>
        </p:nvSpPr>
        <p:spPr>
          <a:xfrm>
            <a:off x="86868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tep num label"/>
          <p:cNvSpPr txBox="1"/>
          <p:nvPr/>
        </p:nvSpPr>
        <p:spPr>
          <a:xfrm>
            <a:off x="86868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868680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캐릭터 정하기</a:t>
            </a:r>
          </a:p>
        </p:txBody>
      </p:sp>
      <p:sp>
        <p:nvSpPr>
          <p:cNvPr id="11" name="step desc"/>
          <p:cNvSpPr txBox="1"/>
          <p:nvPr/>
        </p:nvSpPr>
        <p:spPr>
          <a:xfrm>
            <a:off x="868680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캐릭터시트의 얼굴</a:t>
            </a:r>
          </a:p>
        </p:txBody>
      </p:sp>
      <p:cxnSp>
        <p:nvCxnSpPr>
          <p:cNvPr id="12" name="flow arrow"/>
          <p:cNvCxnSpPr/>
          <p:nvPr/>
        </p:nvCxnSpPr>
        <p:spPr>
          <a:xfrm>
            <a:off x="2606040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2"/>
          <p:cNvSpPr/>
          <p:nvPr/>
        </p:nvSpPr>
        <p:spPr>
          <a:xfrm>
            <a:off x="2916936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tep num"/>
          <p:cNvSpPr/>
          <p:nvPr/>
        </p:nvSpPr>
        <p:spPr>
          <a:xfrm>
            <a:off x="3099816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tep num label"/>
          <p:cNvSpPr txBox="1"/>
          <p:nvPr/>
        </p:nvSpPr>
        <p:spPr>
          <a:xfrm>
            <a:off x="3099816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3099816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제품 사진 등록</a:t>
            </a:r>
          </a:p>
        </p:txBody>
      </p:sp>
      <p:sp>
        <p:nvSpPr>
          <p:cNvPr id="17" name="step desc"/>
          <p:cNvSpPr txBox="1"/>
          <p:nvPr/>
        </p:nvSpPr>
        <p:spPr>
          <a:xfrm>
            <a:off x="3099816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콘텐츠에 내 제품</a:t>
            </a:r>
          </a:p>
        </p:txBody>
      </p:sp>
      <p:cxnSp>
        <p:nvCxnSpPr>
          <p:cNvPr id="18" name="flow arrow"/>
          <p:cNvCxnSpPr/>
          <p:nvPr/>
        </p:nvCxnSpPr>
        <p:spPr>
          <a:xfrm>
            <a:off x="4837176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tep 3"/>
          <p:cNvSpPr/>
          <p:nvPr/>
        </p:nvSpPr>
        <p:spPr>
          <a:xfrm>
            <a:off x="5148072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step num"/>
          <p:cNvSpPr/>
          <p:nvPr/>
        </p:nvSpPr>
        <p:spPr>
          <a:xfrm>
            <a:off x="5330952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 num label"/>
          <p:cNvSpPr txBox="1"/>
          <p:nvPr/>
        </p:nvSpPr>
        <p:spPr>
          <a:xfrm>
            <a:off x="5330952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22" name="step title"/>
          <p:cNvSpPr txBox="1"/>
          <p:nvPr/>
        </p:nvSpPr>
        <p:spPr>
          <a:xfrm>
            <a:off x="5330952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주기 정하기</a:t>
            </a:r>
          </a:p>
        </p:txBody>
      </p:sp>
      <p:sp>
        <p:nvSpPr>
          <p:cNvPr id="23" name="step desc"/>
          <p:cNvSpPr txBox="1"/>
          <p:nvPr/>
        </p:nvSpPr>
        <p:spPr>
          <a:xfrm>
            <a:off x="5330952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매일 · 요일 · 시간</a:t>
            </a:r>
          </a:p>
        </p:txBody>
      </p:sp>
      <p:cxnSp>
        <p:nvCxnSpPr>
          <p:cNvPr id="24" name="flow arrow"/>
          <p:cNvCxnSpPr/>
          <p:nvPr/>
        </p:nvCxnSpPr>
        <p:spPr>
          <a:xfrm>
            <a:off x="7068312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4"/>
          <p:cNvSpPr/>
          <p:nvPr/>
        </p:nvSpPr>
        <p:spPr>
          <a:xfrm>
            <a:off x="7379208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 num"/>
          <p:cNvSpPr/>
          <p:nvPr/>
        </p:nvSpPr>
        <p:spPr>
          <a:xfrm>
            <a:off x="7562088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 num label"/>
          <p:cNvSpPr txBox="1"/>
          <p:nvPr/>
        </p:nvSpPr>
        <p:spPr>
          <a:xfrm>
            <a:off x="7562088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28" name="step title"/>
          <p:cNvSpPr txBox="1"/>
          <p:nvPr/>
        </p:nvSpPr>
        <p:spPr>
          <a:xfrm>
            <a:off x="7562088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스토리 · 피드 생성</a:t>
            </a:r>
          </a:p>
        </p:txBody>
      </p:sp>
      <p:sp>
        <p:nvSpPr>
          <p:cNvPr id="29" name="step desc"/>
          <p:cNvSpPr txBox="1"/>
          <p:nvPr/>
        </p:nvSpPr>
        <p:spPr>
          <a:xfrm>
            <a:off x="7562088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매번 다른 장면 · 포즈 · 글</a:t>
            </a:r>
          </a:p>
        </p:txBody>
      </p:sp>
      <p:cxnSp>
        <p:nvCxnSpPr>
          <p:cNvPr id="30" name="flow arrow"/>
          <p:cNvCxnSpPr/>
          <p:nvPr/>
        </p:nvCxnSpPr>
        <p:spPr>
          <a:xfrm>
            <a:off x="9299448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step 5"/>
          <p:cNvSpPr/>
          <p:nvPr/>
        </p:nvSpPr>
        <p:spPr>
          <a:xfrm>
            <a:off x="9610344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step num"/>
          <p:cNvSpPr/>
          <p:nvPr/>
        </p:nvSpPr>
        <p:spPr>
          <a:xfrm>
            <a:off x="9793224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step num label"/>
          <p:cNvSpPr txBox="1"/>
          <p:nvPr/>
        </p:nvSpPr>
        <p:spPr>
          <a:xfrm>
            <a:off x="9793224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05</a:t>
            </a:r>
          </a:p>
        </p:txBody>
      </p:sp>
      <p:sp>
        <p:nvSpPr>
          <p:cNvPr id="34" name="step title"/>
          <p:cNvSpPr txBox="1"/>
          <p:nvPr/>
        </p:nvSpPr>
        <p:spPr>
          <a:xfrm>
            <a:off x="9793224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큐시트 배치</a:t>
            </a:r>
          </a:p>
        </p:txBody>
      </p:sp>
      <p:sp>
        <p:nvSpPr>
          <p:cNvPr id="35" name="step desc"/>
          <p:cNvSpPr txBox="1"/>
          <p:nvPr/>
        </p:nvSpPr>
        <p:spPr>
          <a:xfrm>
            <a:off x="9793224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정해진 시간에 자동 업로드</a:t>
            </a:r>
          </a:p>
        </p:txBody>
      </p:sp>
      <p:sp>
        <p:nvSpPr>
          <p:cNvPr id="36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매번 새로운 장면</a:t>
            </a:r>
          </a:p>
        </p:txBody>
      </p:sp>
      <p:sp>
        <p:nvSpPr>
          <p:cNvPr id="38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같은 제품도 매일 다른 이야기로</a:t>
            </a:r>
          </a:p>
        </p:txBody>
      </p:sp>
      <p:sp>
        <p:nvSpPr>
          <p:cNvPr id="39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자리를 먼저 잡아요</a:t>
            </a:r>
          </a:p>
        </p:txBody>
      </p:sp>
      <p:sp>
        <p:nvSpPr>
          <p:cNvPr id="41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큐시트에 🔁 표시로 미리 예약</a:t>
            </a:r>
          </a:p>
        </p:txBody>
      </p:sp>
      <p:sp>
        <p:nvSpPr>
          <p:cNvPr id="42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승인 후 업로드도</a:t>
            </a:r>
          </a:p>
        </p:txBody>
      </p:sp>
      <p:sp>
        <p:nvSpPr>
          <p:cNvPr id="44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원하면 확인한 것만 올라가게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모든 채널을 한 큐시트로.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채널마다 하루 3칸(12:00 · 18:00 · 21:00), 가장 가까운 빈 칸으로 자동 배치돼요. 완성된 콘텐츠는 알아서 예약됩니다.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2450592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245059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자동 운영 2 · 큐시트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base channels"/>
          <p:cNvSpPr/>
          <p:nvPr/>
        </p:nvSpPr>
        <p:spPr>
          <a:xfrm>
            <a:off x="685800" y="2606040"/>
            <a:ext cx="6583680" cy="1965960"/>
          </a:xfrm>
          <a:prstGeom prst="roundRect">
            <a:avLst>
              <a:gd name="adj" fmla="val 11627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"/>
          <p:cNvSpPr txBox="1"/>
          <p:nvPr/>
        </p:nvSpPr>
        <p:spPr>
          <a:xfrm>
            <a:off x="1005840" y="2834640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기본 제공</a:t>
            </a:r>
          </a:p>
        </p:txBody>
      </p:sp>
      <p:sp>
        <p:nvSpPr>
          <p:cNvPr id="9" name="channel"/>
          <p:cNvSpPr/>
          <p:nvPr/>
        </p:nvSpPr>
        <p:spPr>
          <a:xfrm>
            <a:off x="1005840" y="3429000"/>
            <a:ext cx="1124712" cy="411480"/>
          </a:xfrm>
          <a:prstGeom prst="roundRect">
            <a:avLst>
              <a:gd name="adj" fmla="val 50000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channel label"/>
          <p:cNvSpPr txBox="1"/>
          <p:nvPr/>
        </p:nvSpPr>
        <p:spPr>
          <a:xfrm>
            <a:off x="1005840" y="3429000"/>
            <a:ext cx="1124712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인스타그램</a:t>
            </a:r>
          </a:p>
        </p:txBody>
      </p:sp>
      <p:sp>
        <p:nvSpPr>
          <p:cNvPr id="11" name="channel"/>
          <p:cNvSpPr/>
          <p:nvPr/>
        </p:nvSpPr>
        <p:spPr>
          <a:xfrm>
            <a:off x="2221992" y="3429000"/>
            <a:ext cx="1124712" cy="411480"/>
          </a:xfrm>
          <a:prstGeom prst="roundRect">
            <a:avLst>
              <a:gd name="adj" fmla="val 50000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annel label"/>
          <p:cNvSpPr txBox="1"/>
          <p:nvPr/>
        </p:nvSpPr>
        <p:spPr>
          <a:xfrm>
            <a:off x="2221992" y="3429000"/>
            <a:ext cx="1124712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릴스</a:t>
            </a:r>
          </a:p>
        </p:txBody>
      </p:sp>
      <p:sp>
        <p:nvSpPr>
          <p:cNvPr id="13" name="channel"/>
          <p:cNvSpPr/>
          <p:nvPr/>
        </p:nvSpPr>
        <p:spPr>
          <a:xfrm>
            <a:off x="3438144" y="3429000"/>
            <a:ext cx="1124712" cy="411480"/>
          </a:xfrm>
          <a:prstGeom prst="roundRect">
            <a:avLst>
              <a:gd name="adj" fmla="val 50000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channel label"/>
          <p:cNvSpPr txBox="1"/>
          <p:nvPr/>
        </p:nvSpPr>
        <p:spPr>
          <a:xfrm>
            <a:off x="3438144" y="3429000"/>
            <a:ext cx="1124712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유튜브 쇼츠</a:t>
            </a:r>
          </a:p>
        </p:txBody>
      </p:sp>
      <p:sp>
        <p:nvSpPr>
          <p:cNvPr id="15" name="channel"/>
          <p:cNvSpPr/>
          <p:nvPr/>
        </p:nvSpPr>
        <p:spPr>
          <a:xfrm>
            <a:off x="4654296" y="3429000"/>
            <a:ext cx="1124712" cy="411480"/>
          </a:xfrm>
          <a:prstGeom prst="roundRect">
            <a:avLst>
              <a:gd name="adj" fmla="val 50000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channel label"/>
          <p:cNvSpPr txBox="1"/>
          <p:nvPr/>
        </p:nvSpPr>
        <p:spPr>
          <a:xfrm>
            <a:off x="4654296" y="3429000"/>
            <a:ext cx="1124712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틱톡</a:t>
            </a:r>
          </a:p>
        </p:txBody>
      </p:sp>
      <p:sp>
        <p:nvSpPr>
          <p:cNvPr id="17" name="channel"/>
          <p:cNvSpPr/>
          <p:nvPr/>
        </p:nvSpPr>
        <p:spPr>
          <a:xfrm>
            <a:off x="5870448" y="3429000"/>
            <a:ext cx="1124712" cy="411480"/>
          </a:xfrm>
          <a:prstGeom prst="roundRect">
            <a:avLst>
              <a:gd name="adj" fmla="val 50000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channel label"/>
          <p:cNvSpPr txBox="1"/>
          <p:nvPr/>
        </p:nvSpPr>
        <p:spPr>
          <a:xfrm>
            <a:off x="5870448" y="3429000"/>
            <a:ext cx="1124712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스레드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1005840" y="4069080"/>
            <a:ext cx="59436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피드 · 릴스 · 쇼츠를 채널에 맞게</a:t>
            </a:r>
          </a:p>
        </p:txBody>
      </p:sp>
      <p:sp>
        <p:nvSpPr>
          <p:cNvPr id="20" name="extra channels"/>
          <p:cNvSpPr/>
          <p:nvPr/>
        </p:nvSpPr>
        <p:spPr>
          <a:xfrm>
            <a:off x="7543800" y="2606040"/>
            <a:ext cx="3931920" cy="1965960"/>
          </a:xfrm>
          <a:prstGeom prst="roundRect">
            <a:avLst>
              <a:gd name="adj" fmla="val 11627"/>
            </a:avLst>
          </a:prstGeom>
          <a:solidFill>
            <a:srgbClr val="FFFFFF"/>
          </a:solidFill>
          <a:ln w="12700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"/>
          <p:cNvSpPr txBox="1"/>
          <p:nvPr/>
        </p:nvSpPr>
        <p:spPr>
          <a:xfrm>
            <a:off x="7863840" y="2834640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추가 제공</a:t>
            </a:r>
          </a:p>
        </p:txBody>
      </p:sp>
      <p:sp>
        <p:nvSpPr>
          <p:cNvPr id="22" name="channel extra"/>
          <p:cNvSpPr/>
          <p:nvPr/>
        </p:nvSpPr>
        <p:spPr>
          <a:xfrm>
            <a:off x="7863840" y="3429000"/>
            <a:ext cx="768096" cy="41148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channel extra label"/>
          <p:cNvSpPr txBox="1"/>
          <p:nvPr/>
        </p:nvSpPr>
        <p:spPr>
          <a:xfrm>
            <a:off x="7863840" y="3429000"/>
            <a:ext cx="768096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X</a:t>
            </a:r>
          </a:p>
        </p:txBody>
      </p:sp>
      <p:sp>
        <p:nvSpPr>
          <p:cNvPr id="24" name="channel extra"/>
          <p:cNvSpPr/>
          <p:nvPr/>
        </p:nvSpPr>
        <p:spPr>
          <a:xfrm>
            <a:off x="8705088" y="3429000"/>
            <a:ext cx="768096" cy="41148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channel extra label"/>
          <p:cNvSpPr txBox="1"/>
          <p:nvPr/>
        </p:nvSpPr>
        <p:spPr>
          <a:xfrm>
            <a:off x="8705088" y="3429000"/>
            <a:ext cx="768096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페이스북</a:t>
            </a:r>
          </a:p>
        </p:txBody>
      </p:sp>
      <p:sp>
        <p:nvSpPr>
          <p:cNvPr id="26" name="channel extra"/>
          <p:cNvSpPr/>
          <p:nvPr/>
        </p:nvSpPr>
        <p:spPr>
          <a:xfrm>
            <a:off x="9546336" y="3429000"/>
            <a:ext cx="768096" cy="41148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channel extra label"/>
          <p:cNvSpPr txBox="1"/>
          <p:nvPr/>
        </p:nvSpPr>
        <p:spPr>
          <a:xfrm>
            <a:off x="9546336" y="3429000"/>
            <a:ext cx="768096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링크드인</a:t>
            </a:r>
          </a:p>
        </p:txBody>
      </p:sp>
      <p:sp>
        <p:nvSpPr>
          <p:cNvPr id="28" name="channel extra"/>
          <p:cNvSpPr/>
          <p:nvPr/>
        </p:nvSpPr>
        <p:spPr>
          <a:xfrm>
            <a:off x="10387584" y="3429000"/>
            <a:ext cx="768096" cy="411480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channel extra label"/>
          <p:cNvSpPr txBox="1"/>
          <p:nvPr/>
        </p:nvSpPr>
        <p:spPr>
          <a:xfrm>
            <a:off x="10387584" y="3429000"/>
            <a:ext cx="768096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홈페이지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7863840" y="4069080"/>
            <a:ext cx="32918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필요한 채널을 더해서</a:t>
            </a:r>
          </a:p>
        </p:txBody>
      </p:sp>
      <p:sp>
        <p:nvSpPr>
          <p:cNvPr id="31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완성되면 자동 예약</a:t>
            </a:r>
          </a:p>
        </p:txBody>
      </p:sp>
      <p:sp>
        <p:nvSpPr>
          <p:cNvPr id="33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연결된 모든 채널의 빈 칸으로</a:t>
            </a:r>
          </a:p>
        </p:txBody>
      </p:sp>
      <p:sp>
        <p:nvSpPr>
          <p:cNvPr id="34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중복 업로드 방지</a:t>
            </a:r>
          </a:p>
        </p:txBody>
      </p:sp>
      <p:sp>
        <p:nvSpPr>
          <p:cNvPr id="36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같은 채널에 두 번 안 올라가요</a:t>
            </a:r>
          </a:p>
        </p:txBody>
      </p:sp>
      <p:sp>
        <p:nvSpPr>
          <p:cNvPr id="37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쇼핑몰 주소 자동</a:t>
            </a:r>
          </a:p>
        </p:txBody>
      </p:sp>
      <p:sp>
        <p:nvSpPr>
          <p:cNvPr id="39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유튜브 설명란에 상품 주소까지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685800" y="960120"/>
            <a:ext cx="9326880" cy="731520"/>
          </a:xfrm>
        </p:spPr>
        <p:txBody>
          <a:bodyPr wrap="square"/>
          <a:lstStyle/>
          <a:p>
            <a:r>
              <a:rPr sz="36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제휴 상품으로 시작하기.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2"/>
          </p:nvPr>
        </p:nvSpPr>
        <p:spPr>
          <a:xfrm>
            <a:off x="685800" y="1691640"/>
            <a:ext cx="10789920" cy="685800"/>
          </a:xfrm>
        </p:spPr>
        <p:txBody>
          <a:bodyPr wrap="square"/>
          <a:lstStyle/>
          <a:p>
            <a:r>
              <a:rPr sz="15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내 상품이 없어도 괜찮아요. 쿠팡 파트너스 · 네이버 쇼핑커넥트 상품을 목록째 담으면, 사진 · 상세페이지 · 제휴 링크까지 자동으로 붙어요.</a:t>
            </a:r>
          </a:p>
        </p:txBody>
      </p:sp>
      <p:sp>
        <p:nvSpPr>
          <p:cNvPr id="4" name="feature tag"/>
          <p:cNvSpPr/>
          <p:nvPr/>
        </p:nvSpPr>
        <p:spPr>
          <a:xfrm>
            <a:off x="685800" y="475488"/>
            <a:ext cx="2157984" cy="347472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eature tag label"/>
          <p:cNvSpPr txBox="1"/>
          <p:nvPr/>
        </p:nvSpPr>
        <p:spPr>
          <a:xfrm>
            <a:off x="685800" y="475488"/>
            <a:ext cx="2157984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06 · 콘텐츠 수집</a:t>
            </a:r>
          </a:p>
        </p:txBody>
      </p:sp>
      <p:pic>
        <p:nvPicPr>
          <p:cNvPr id="6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484632"/>
            <a:ext cx="1335024" cy="402336"/>
          </a:xfrm>
          <a:prstGeom prst="rect">
            <a:avLst/>
          </a:prstGeom>
        </p:spPr>
      </p:pic>
      <p:sp>
        <p:nvSpPr>
          <p:cNvPr id="7" name="step 1"/>
          <p:cNvSpPr/>
          <p:nvPr/>
        </p:nvSpPr>
        <p:spPr>
          <a:xfrm>
            <a:off x="685800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tep num"/>
          <p:cNvSpPr/>
          <p:nvPr/>
        </p:nvSpPr>
        <p:spPr>
          <a:xfrm>
            <a:off x="868680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tep num label"/>
          <p:cNvSpPr txBox="1"/>
          <p:nvPr/>
        </p:nvSpPr>
        <p:spPr>
          <a:xfrm>
            <a:off x="868680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01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868680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페이퍼로지 7 Bold"/>
                <a:ea typeface="페이퍼로지 7 Bold"/>
                <a:cs typeface="페이퍼로지 7 Bold"/>
              </a:rPr>
              <a:t>목록 열기</a:t>
            </a:r>
          </a:p>
        </p:txBody>
      </p:sp>
      <p:sp>
        <p:nvSpPr>
          <p:cNvPr id="11" name="step desc"/>
          <p:cNvSpPr txBox="1"/>
          <p:nvPr/>
        </p:nvSpPr>
        <p:spPr>
          <a:xfrm>
            <a:off x="868680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ADADAD"/>
                </a:solidFill>
                <a:latin typeface="페이퍼로지 5 Medium"/>
                <a:ea typeface="페이퍼로지 5 Medium"/>
                <a:cs typeface="페이퍼로지 5 Medium"/>
              </a:rPr>
              <a:t>쿠팡 · 네이버 쇼핑커넥트</a:t>
            </a:r>
          </a:p>
        </p:txBody>
      </p:sp>
      <p:cxnSp>
        <p:nvCxnSpPr>
          <p:cNvPr id="12" name="flow arrow"/>
          <p:cNvCxnSpPr/>
          <p:nvPr/>
        </p:nvCxnSpPr>
        <p:spPr>
          <a:xfrm>
            <a:off x="2606040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2"/>
          <p:cNvSpPr/>
          <p:nvPr/>
        </p:nvSpPr>
        <p:spPr>
          <a:xfrm>
            <a:off x="2916936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tep num"/>
          <p:cNvSpPr/>
          <p:nvPr/>
        </p:nvSpPr>
        <p:spPr>
          <a:xfrm>
            <a:off x="3099816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tep num label"/>
          <p:cNvSpPr txBox="1"/>
          <p:nvPr/>
        </p:nvSpPr>
        <p:spPr>
          <a:xfrm>
            <a:off x="3099816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02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3099816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📥 목록 담기</a:t>
            </a:r>
          </a:p>
        </p:txBody>
      </p:sp>
      <p:sp>
        <p:nvSpPr>
          <p:cNvPr id="17" name="step desc"/>
          <p:cNvSpPr txBox="1"/>
          <p:nvPr/>
        </p:nvSpPr>
        <p:spPr>
          <a:xfrm>
            <a:off x="3099816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버튼 한 번에 수백 개</a:t>
            </a:r>
          </a:p>
        </p:txBody>
      </p:sp>
      <p:cxnSp>
        <p:nvCxnSpPr>
          <p:cNvPr id="18" name="flow arrow"/>
          <p:cNvCxnSpPr/>
          <p:nvPr/>
        </p:nvCxnSpPr>
        <p:spPr>
          <a:xfrm>
            <a:off x="4837176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tep 3"/>
          <p:cNvSpPr/>
          <p:nvPr/>
        </p:nvSpPr>
        <p:spPr>
          <a:xfrm>
            <a:off x="5148072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step num"/>
          <p:cNvSpPr/>
          <p:nvPr/>
        </p:nvSpPr>
        <p:spPr>
          <a:xfrm>
            <a:off x="5330952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 num label"/>
          <p:cNvSpPr txBox="1"/>
          <p:nvPr/>
        </p:nvSpPr>
        <p:spPr>
          <a:xfrm>
            <a:off x="5330952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03</a:t>
            </a:r>
          </a:p>
        </p:txBody>
      </p:sp>
      <p:sp>
        <p:nvSpPr>
          <p:cNvPr id="22" name="step title"/>
          <p:cNvSpPr txBox="1"/>
          <p:nvPr/>
        </p:nvSpPr>
        <p:spPr>
          <a:xfrm>
            <a:off x="5330952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자동 수집</a:t>
            </a:r>
          </a:p>
        </p:txBody>
      </p:sp>
      <p:sp>
        <p:nvSpPr>
          <p:cNvPr id="23" name="step desc"/>
          <p:cNvSpPr txBox="1"/>
          <p:nvPr/>
        </p:nvSpPr>
        <p:spPr>
          <a:xfrm>
            <a:off x="5330952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사진 · 상세 · 리뷰 요약</a:t>
            </a:r>
          </a:p>
        </p:txBody>
      </p:sp>
      <p:cxnSp>
        <p:nvCxnSpPr>
          <p:cNvPr id="24" name="flow arrow"/>
          <p:cNvCxnSpPr/>
          <p:nvPr/>
        </p:nvCxnSpPr>
        <p:spPr>
          <a:xfrm>
            <a:off x="7068312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tep 4"/>
          <p:cNvSpPr/>
          <p:nvPr/>
        </p:nvSpPr>
        <p:spPr>
          <a:xfrm>
            <a:off x="7379208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 num"/>
          <p:cNvSpPr/>
          <p:nvPr/>
        </p:nvSpPr>
        <p:spPr>
          <a:xfrm>
            <a:off x="7562088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 num label"/>
          <p:cNvSpPr txBox="1"/>
          <p:nvPr/>
        </p:nvSpPr>
        <p:spPr>
          <a:xfrm>
            <a:off x="7562088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04</a:t>
            </a:r>
          </a:p>
        </p:txBody>
      </p:sp>
      <p:sp>
        <p:nvSpPr>
          <p:cNvPr id="28" name="step title"/>
          <p:cNvSpPr txBox="1"/>
          <p:nvPr/>
        </p:nvSpPr>
        <p:spPr>
          <a:xfrm>
            <a:off x="7562088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제휴 링크 발급</a:t>
            </a:r>
          </a:p>
        </p:txBody>
      </p:sp>
      <p:sp>
        <p:nvSpPr>
          <p:cNvPr id="29" name="step desc"/>
          <p:cNvSpPr txBox="1"/>
          <p:nvPr/>
        </p:nvSpPr>
        <p:spPr>
          <a:xfrm>
            <a:off x="7562088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내 제휴 링크가 자동으로</a:t>
            </a:r>
          </a:p>
        </p:txBody>
      </p:sp>
      <p:cxnSp>
        <p:nvCxnSpPr>
          <p:cNvPr id="30" name="flow arrow"/>
          <p:cNvCxnSpPr/>
          <p:nvPr/>
        </p:nvCxnSpPr>
        <p:spPr>
          <a:xfrm>
            <a:off x="9299448" y="3566160"/>
            <a:ext cx="256032" cy="0"/>
          </a:xfrm>
          <a:prstGeom prst="line">
            <a:avLst/>
          </a:prstGeom>
          <a:ln w="22225">
            <a:solidFill>
              <a:srgbClr val="14141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step 5"/>
          <p:cNvSpPr/>
          <p:nvPr/>
        </p:nvSpPr>
        <p:spPr>
          <a:xfrm>
            <a:off x="9610344" y="2606040"/>
            <a:ext cx="1865376" cy="1920240"/>
          </a:xfrm>
          <a:prstGeom prst="roundRect">
            <a:avLst>
              <a:gd name="adj" fmla="val 12254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step num"/>
          <p:cNvSpPr/>
          <p:nvPr/>
        </p:nvSpPr>
        <p:spPr>
          <a:xfrm>
            <a:off x="9793224" y="2788920"/>
            <a:ext cx="5029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step num label"/>
          <p:cNvSpPr txBox="1"/>
          <p:nvPr/>
        </p:nvSpPr>
        <p:spPr>
          <a:xfrm>
            <a:off x="9793224" y="2788920"/>
            <a:ext cx="50292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05</a:t>
            </a:r>
          </a:p>
        </p:txBody>
      </p:sp>
      <p:sp>
        <p:nvSpPr>
          <p:cNvPr id="34" name="step title"/>
          <p:cNvSpPr txBox="1"/>
          <p:nvPr/>
        </p:nvSpPr>
        <p:spPr>
          <a:xfrm>
            <a:off x="9793224" y="3200400"/>
            <a:ext cx="154533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상세페이지 · 영상</a:t>
            </a:r>
          </a:p>
        </p:txBody>
      </p:sp>
      <p:sp>
        <p:nvSpPr>
          <p:cNvPr id="35" name="step desc"/>
          <p:cNvSpPr txBox="1"/>
          <p:nvPr/>
        </p:nvSpPr>
        <p:spPr>
          <a:xfrm>
            <a:off x="9793224" y="3749039"/>
            <a:ext cx="154533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쇼핑몰 등록 · 릴스 · 큐시트</a:t>
            </a:r>
          </a:p>
        </p:txBody>
      </p:sp>
      <p:sp>
        <p:nvSpPr>
          <p:cNvPr id="36" name="hairline"/>
          <p:cNvSpPr/>
          <p:nvPr/>
        </p:nvSpPr>
        <p:spPr>
          <a:xfrm>
            <a:off x="68580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oint title"/>
          <p:cNvSpPr txBox="1"/>
          <p:nvPr/>
        </p:nvSpPr>
        <p:spPr>
          <a:xfrm>
            <a:off x="68580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쿠팡 파트너스 · 쇼핑커넥트</a:t>
            </a:r>
          </a:p>
        </p:txBody>
      </p:sp>
      <p:sp>
        <p:nvSpPr>
          <p:cNvPr id="38" name="point desc"/>
          <p:cNvSpPr txBox="1"/>
          <p:nvPr/>
        </p:nvSpPr>
        <p:spPr>
          <a:xfrm>
            <a:off x="68580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두 제휴 프로그램을 그대로 연결</a:t>
            </a:r>
          </a:p>
        </p:txBody>
      </p:sp>
      <p:sp>
        <p:nvSpPr>
          <p:cNvPr id="39" name="hairline"/>
          <p:cNvSpPr/>
          <p:nvPr/>
        </p:nvSpPr>
        <p:spPr>
          <a:xfrm>
            <a:off x="437388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point title"/>
          <p:cNvSpPr txBox="1"/>
          <p:nvPr/>
        </p:nvSpPr>
        <p:spPr>
          <a:xfrm>
            <a:off x="437388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이미 수집한 건 건너뛰기</a:t>
            </a:r>
          </a:p>
        </p:txBody>
      </p:sp>
      <p:sp>
        <p:nvSpPr>
          <p:cNvPr id="41" name="point desc"/>
          <p:cNvSpPr txBox="1"/>
          <p:nvPr/>
        </p:nvSpPr>
        <p:spPr>
          <a:xfrm>
            <a:off x="437388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같은 상품을 두 번 담지 않아요</a:t>
            </a:r>
          </a:p>
        </p:txBody>
      </p:sp>
      <p:sp>
        <p:nvSpPr>
          <p:cNvPr id="42" name="hairline"/>
          <p:cNvSpPr/>
          <p:nvPr/>
        </p:nvSpPr>
        <p:spPr>
          <a:xfrm>
            <a:off x="8061960" y="4846320"/>
            <a:ext cx="3413760" cy="127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oint title"/>
          <p:cNvSpPr txBox="1"/>
          <p:nvPr/>
        </p:nvSpPr>
        <p:spPr>
          <a:xfrm>
            <a:off x="8061960" y="4983480"/>
            <a:ext cx="34137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41414"/>
                </a:solidFill>
                <a:latin typeface="페이퍼로지 7 Bold"/>
                <a:ea typeface="페이퍼로지 7 Bold"/>
                <a:cs typeface="페이퍼로지 7 Bold"/>
              </a:rPr>
              <a:t>제휴 표기 자동</a:t>
            </a:r>
          </a:p>
        </p:txBody>
      </p:sp>
      <p:sp>
        <p:nvSpPr>
          <p:cNvPr id="44" name="point desc"/>
          <p:cNvSpPr txBox="1"/>
          <p:nvPr/>
        </p:nvSpPr>
        <p:spPr>
          <a:xfrm>
            <a:off x="8061960" y="5321808"/>
            <a:ext cx="34137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07070"/>
                </a:solidFill>
                <a:latin typeface="페이퍼로지 5 Medium"/>
                <a:ea typeface="페이퍼로지 5 Medium"/>
                <a:cs typeface="페이퍼로지 5 Medium"/>
              </a:rPr>
              <a:t>필수 문구를 빠짐없이 붙여요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DADA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STON Mono">
  <a:themeElements>
    <a:clrScheme name="POSTON Mono">
      <a:dk1>
        <a:srgbClr val="141414"/>
      </a:dk1>
      <a:lt1>
        <a:srgbClr val="FFFFFF"/>
      </a:lt1>
      <a:dk2>
        <a:srgbClr val="707070"/>
      </a:dk2>
      <a:lt2>
        <a:srgbClr val="F3F3F3"/>
      </a:lt2>
      <a:accent1>
        <a:srgbClr val="0066FF"/>
      </a:accent1>
      <a:accent2>
        <a:srgbClr val="262626"/>
      </a:accent2>
      <a:accent3>
        <a:srgbClr val="ADADAD"/>
      </a:accent3>
      <a:accent4>
        <a:srgbClr val="E0E0E0"/>
      </a:accent4>
      <a:accent5>
        <a:srgbClr val="F0F0F0"/>
      </a:accent5>
      <a:accent6>
        <a:srgbClr val="707070"/>
      </a:accent6>
      <a:hlink>
        <a:srgbClr val="0066FF"/>
      </a:hlink>
      <a:folHlink>
        <a:srgbClr val="707070"/>
      </a:folHlink>
    </a:clrScheme>
    <a:fontScheme name="POSTON Mono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1705</Words>
  <Application>Microsoft Office PowerPoint</Application>
  <PresentationFormat>와이드스크린</PresentationFormat>
  <Paragraphs>337</Paragraphs>
  <Slides>21</Slides>
  <Notes>21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6" baseType="lpstr">
      <vt:lpstr>Malgun Gothic</vt:lpstr>
      <vt:lpstr>페이퍼로지 5 Medium</vt:lpstr>
      <vt:lpstr>페이퍼로지 7 Bold</vt:lpstr>
      <vt:lpstr>Arial</vt:lpstr>
      <vt:lpstr>POSTON Mono</vt:lpstr>
      <vt:lpstr>모든게 복-붙-딸깍</vt:lpstr>
      <vt:lpstr>PowerPoint 프레젠테이션</vt:lpstr>
      <vt:lpstr>상품 하나 = 영상 하나 = 3시간.</vt:lpstr>
      <vt:lpstr>URL을 넣으세요.</vt:lpstr>
      <vt:lpstr>AI가 상품을 읽습니다.</vt:lpstr>
      <vt:lpstr>쓸 사진만 남깁니다.</vt:lpstr>
      <vt:lpstr>사진이 움직입니다.</vt:lpstr>
      <vt:lpstr>말하고, 자막이 따라옵니다.</vt:lpstr>
      <vt:lpstr>알아서 올라갑니다.</vt:lpstr>
      <vt:lpstr>다음 날 아침, 이렇게 와 있습니다.</vt:lpstr>
      <vt:lpstr>PowerPoint 프레젠테이션</vt:lpstr>
      <vt:lpstr>주소 한 줄 뒤에서 일어나는 일.</vt:lpstr>
      <vt:lpstr>PowerPoint 프레젠테이션</vt:lpstr>
      <vt:lpstr>카피파이트</vt:lpstr>
      <vt:lpstr>세 AI가 내 광고를 두고 싸웁니다.</vt:lpstr>
      <vt:lpstr>그 기획이 브랜드 광고가 됩니다.</vt:lpstr>
      <vt:lpstr>사진이 없어도, 이야기로.</vt:lpstr>
      <vt:lpstr>자동인데, 안심입니다.</vt:lpstr>
      <vt:lpstr>3시간 → 0분.</vt:lpstr>
      <vt:lpstr>오늘 주소 하나 넣어 보세요.</vt:lpstr>
      <vt:lpstr>내 상품이 없어도, 제휴 상품으로.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POSTON 기능 소개</dc:title>
  <dc:subject>PptxGenJS Presentation</dc:subject>
  <dc:creator>POSTON</dc:creator>
  <cp:lastModifiedBy>ys Hong</cp:lastModifiedBy>
  <cp:revision>10</cp:revision>
  <dcterms:created xsi:type="dcterms:W3CDTF">2026-10-28T07:11:28Z</dcterms:created>
  <dcterms:modified xsi:type="dcterms:W3CDTF">2026-10-28T12:07:19Z</dcterms:modified>
</cp:coreProperties>
</file>